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3.xml" ContentType="application/vnd.openxmlformats-officedocument.drawingml.chart+xml"/>
  <Override PartName="/ppt/notesSlides/notesSlide9.xml" ContentType="application/vnd.openxmlformats-officedocument.presentationml.notesSlide+xml"/>
  <Override PartName="/ppt/charts/chart4.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5.xml" ContentType="application/vnd.openxmlformats-officedocument.drawingml.chart+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44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Excel.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Excel1.xlsx"/></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Excel2.xlsx"/></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Excel3.xlsx"/></Relationships>
</file>

<file path=ppt/charts/_rels/chart5.xml.rels><?xml version="1.0" encoding="UTF-8" standalone="yes"?>
<Relationships xmlns="http://schemas.openxmlformats.org/package/2006/relationships"><Relationship Id="rId1" Type="http://schemas.openxmlformats.org/officeDocument/2006/relationships/package" Target="../embeddings/Hoja_de_c_lculo_de_Microsoft_Excel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s-MX"/>
  <c:roundedCorners val="1"/>
  <c:style val="2"/>
  <c:chart>
    <c:autoTitleDeleted val="1"/>
    <c:plotArea>
      <c:layout/>
      <c:lineChart>
        <c:grouping val="standard"/>
        <c:varyColors val="1"/>
        <c:ser>
          <c:idx val="0"/>
          <c:order val="0"/>
          <c:tx>
            <c:v>Escenario bajo</c:v>
          </c:tx>
          <c:spPr>
            <a:ln w="28575">
              <a:solidFill>
                <a:srgbClr val="8BA9B8"/>
              </a:solidFill>
            </a:ln>
          </c:spPr>
          <c:marker>
            <c:symbol val="circle"/>
            <c:size val="7"/>
            <c:spPr>
              <a:solidFill>
                <a:srgbClr val="8BA9B8"/>
              </a:solidFill>
            </c:spPr>
          </c:marker>
          <c:cat>
            <c:numRef>
              <c:f>'Chart Data'!$A$2:$A$5</c:f>
              <c:numCache>
                <c:formatCode>0</c:formatCode>
                <c:ptCount val="4"/>
                <c:pt idx="0">
                  <c:v>2020</c:v>
                </c:pt>
                <c:pt idx="1">
                  <c:v>2027</c:v>
                </c:pt>
                <c:pt idx="2">
                  <c:v>2029</c:v>
                </c:pt>
                <c:pt idx="3">
                  <c:v>2031</c:v>
                </c:pt>
              </c:numCache>
            </c:numRef>
          </c:cat>
          <c:val>
            <c:numRef>
              <c:f>'Chart Data'!$B$2:$B$5</c:f>
              <c:numCache>
                <c:formatCode>0</c:formatCode>
                <c:ptCount val="4"/>
                <c:pt idx="0">
                  <c:v>1487</c:v>
                </c:pt>
                <c:pt idx="1">
                  <c:v>1865</c:v>
                </c:pt>
                <c:pt idx="2">
                  <c:v>1993</c:v>
                </c:pt>
                <c:pt idx="3">
                  <c:v>2132</c:v>
                </c:pt>
              </c:numCache>
            </c:numRef>
          </c:val>
          <c:smooth val="1"/>
          <c:extLst>
            <c:ext xmlns:c16="http://schemas.microsoft.com/office/drawing/2014/chart" uri="{C3380CC4-5D6E-409C-BE32-E72D297353CC}">
              <c16:uniqueId val="{00000000-6FF1-494A-8BBB-DC50ABD84B9E}"/>
            </c:ext>
          </c:extLst>
        </c:ser>
        <c:ser>
          <c:idx val="1"/>
          <c:order val="1"/>
          <c:tx>
            <c:v>Escenario medio</c:v>
          </c:tx>
          <c:spPr>
            <a:ln w="28575">
              <a:solidFill>
                <a:srgbClr val="176B98"/>
              </a:solidFill>
            </a:ln>
          </c:spPr>
          <c:marker>
            <c:symbol val="circle"/>
            <c:size val="7"/>
            <c:spPr>
              <a:solidFill>
                <a:srgbClr val="176B98"/>
              </a:solidFill>
            </c:spPr>
          </c:marker>
          <c:cat>
            <c:numRef>
              <c:f>'Chart Data'!$C$2:$C$5</c:f>
              <c:numCache>
                <c:formatCode>0</c:formatCode>
                <c:ptCount val="4"/>
                <c:pt idx="0">
                  <c:v>2020</c:v>
                </c:pt>
                <c:pt idx="1">
                  <c:v>2027</c:v>
                </c:pt>
                <c:pt idx="2">
                  <c:v>2029</c:v>
                </c:pt>
                <c:pt idx="3">
                  <c:v>2031</c:v>
                </c:pt>
              </c:numCache>
            </c:numRef>
          </c:cat>
          <c:val>
            <c:numRef>
              <c:f>'Chart Data'!$D$2:$D$5</c:f>
              <c:numCache>
                <c:formatCode>0</c:formatCode>
                <c:ptCount val="4"/>
                <c:pt idx="0">
                  <c:v>1487</c:v>
                </c:pt>
                <c:pt idx="1">
                  <c:v>1924</c:v>
                </c:pt>
                <c:pt idx="2">
                  <c:v>2074</c:v>
                </c:pt>
                <c:pt idx="3">
                  <c:v>2238</c:v>
                </c:pt>
              </c:numCache>
            </c:numRef>
          </c:val>
          <c:smooth val="1"/>
          <c:extLst>
            <c:ext xmlns:c16="http://schemas.microsoft.com/office/drawing/2014/chart" uri="{C3380CC4-5D6E-409C-BE32-E72D297353CC}">
              <c16:uniqueId val="{00000001-6FF1-494A-8BBB-DC50ABD84B9E}"/>
            </c:ext>
          </c:extLst>
        </c:ser>
        <c:ser>
          <c:idx val="2"/>
          <c:order val="2"/>
          <c:tx>
            <c:v>Escenario alto</c:v>
          </c:tx>
          <c:spPr>
            <a:ln w="28575">
              <a:solidFill>
                <a:srgbClr val="CA7A16"/>
              </a:solidFill>
            </a:ln>
          </c:spPr>
          <c:marker>
            <c:symbol val="circle"/>
            <c:size val="7"/>
            <c:spPr>
              <a:solidFill>
                <a:srgbClr val="CA7A16"/>
              </a:solidFill>
            </c:spPr>
          </c:marker>
          <c:cat>
            <c:numRef>
              <c:f>'Chart Data'!$E$2:$E$5</c:f>
              <c:numCache>
                <c:formatCode>0</c:formatCode>
                <c:ptCount val="4"/>
                <c:pt idx="0">
                  <c:v>2020</c:v>
                </c:pt>
                <c:pt idx="1">
                  <c:v>2027</c:v>
                </c:pt>
                <c:pt idx="2">
                  <c:v>2029</c:v>
                </c:pt>
                <c:pt idx="3">
                  <c:v>2031</c:v>
                </c:pt>
              </c:numCache>
            </c:numRef>
          </c:cat>
          <c:val>
            <c:numRef>
              <c:f>'Chart Data'!$F$2:$F$5</c:f>
              <c:numCache>
                <c:formatCode>0</c:formatCode>
                <c:ptCount val="4"/>
                <c:pt idx="0">
                  <c:v>1487</c:v>
                </c:pt>
                <c:pt idx="1">
                  <c:v>1986</c:v>
                </c:pt>
                <c:pt idx="2">
                  <c:v>2161</c:v>
                </c:pt>
                <c:pt idx="3">
                  <c:v>2353</c:v>
                </c:pt>
              </c:numCache>
            </c:numRef>
          </c:val>
          <c:smooth val="1"/>
          <c:extLst>
            <c:ext xmlns:c16="http://schemas.microsoft.com/office/drawing/2014/chart" uri="{C3380CC4-5D6E-409C-BE32-E72D297353CC}">
              <c16:uniqueId val="{00000002-6FF1-494A-8BBB-DC50ABD84B9E}"/>
            </c:ext>
          </c:extLst>
        </c:ser>
        <c:dLbls>
          <c:showLegendKey val="0"/>
          <c:showVal val="0"/>
          <c:showCatName val="0"/>
          <c:showSerName val="0"/>
          <c:showPercent val="0"/>
          <c:showBubbleSize val="0"/>
        </c:dLbls>
        <c:marker val="1"/>
        <c:smooth val="0"/>
        <c:axId val="48650112"/>
        <c:axId val="48672768"/>
      </c:lineChart>
      <c:catAx>
        <c:axId val="48650112"/>
        <c:scaling>
          <c:orientation val="minMax"/>
        </c:scaling>
        <c:delete val="0"/>
        <c:axPos val="b"/>
        <c:numFmt formatCode="0" sourceLinked="1"/>
        <c:majorTickMark val="none"/>
        <c:minorTickMark val="none"/>
        <c:tickLblPos val="nextTo"/>
        <c:spPr>
          <a:ln w="9525">
            <a:solidFill>
              <a:srgbClr val="D4D4D4"/>
            </a:solidFill>
            <a:prstDash val="solid"/>
          </a:ln>
        </c:spPr>
        <c:txPr>
          <a:bodyPr anchorCtr="1"/>
          <a:lstStyle/>
          <a:p>
            <a:pPr>
              <a:defRPr sz="1350">
                <a:solidFill>
                  <a:srgbClr val="666666"/>
                </a:solidFill>
                <a:latin typeface="Bitstream Charter"/>
                <a:ea typeface="Bitstream Charter"/>
                <a:cs typeface="Bitstream Charter"/>
              </a:defRPr>
            </a:pPr>
            <a:endParaRPr lang="es-MX"/>
          </a:p>
        </c:txPr>
        <c:crossAx val="48672768"/>
        <c:crosses val="autoZero"/>
        <c:auto val="1"/>
        <c:lblAlgn val="ctr"/>
        <c:lblOffset val="100"/>
        <c:noMultiLvlLbl val="1"/>
      </c:catAx>
      <c:valAx>
        <c:axId val="48672768"/>
        <c:scaling>
          <c:orientation val="minMax"/>
          <c:max val="2400"/>
          <c:min val="1400"/>
        </c:scaling>
        <c:delete val="0"/>
        <c:axPos val="l"/>
        <c:majorGridlines>
          <c:spPr>
            <a:ln w="9525">
              <a:solidFill>
                <a:srgbClr val="DCE4E9"/>
              </a:solidFill>
            </a:ln>
          </c:spPr>
        </c:majorGridlines>
        <c:numFmt formatCode="0" sourceLinked="1"/>
        <c:majorTickMark val="none"/>
        <c:minorTickMark val="none"/>
        <c:tickLblPos val="nextTo"/>
        <c:spPr>
          <a:ln w="9525">
            <a:solidFill>
              <a:srgbClr val="D4D4D4"/>
            </a:solidFill>
            <a:prstDash val="solid"/>
          </a:ln>
        </c:spPr>
        <c:txPr>
          <a:bodyPr anchorCtr="1"/>
          <a:lstStyle/>
          <a:p>
            <a:pPr>
              <a:defRPr sz="1275">
                <a:solidFill>
                  <a:srgbClr val="666666"/>
                </a:solidFill>
                <a:latin typeface="Bitstream Charter"/>
                <a:ea typeface="Bitstream Charter"/>
                <a:cs typeface="Bitstream Charter"/>
              </a:defRPr>
            </a:pPr>
            <a:endParaRPr lang="es-MX"/>
          </a:p>
        </c:txPr>
        <c:crossAx val="48650112"/>
        <c:crosses val="autoZero"/>
        <c:crossBetween val="between"/>
      </c:valAx>
    </c:plotArea>
    <c:legend>
      <c:legendPos val="b"/>
      <c:overlay val="0"/>
      <c:txPr>
        <a:bodyPr anchorCtr="1"/>
        <a:lstStyle/>
        <a:p>
          <a:pPr>
            <a:defRPr sz="1425">
              <a:latin typeface="Bitstream Charter"/>
              <a:ea typeface="Bitstream Charter"/>
              <a:cs typeface="Bitstream Charter"/>
            </a:defRPr>
          </a:pPr>
          <a:endParaRPr lang="es-MX"/>
        </a:p>
      </c:txPr>
    </c:legend>
    <c:plotVisOnly val="1"/>
    <c:dispBlanksAs val="zero"/>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s-MX"/>
  <c:roundedCorners val="1"/>
  <c:style val="2"/>
  <c:chart>
    <c:autoTitleDeleted val="1"/>
    <c:plotArea>
      <c:layout/>
      <c:barChart>
        <c:barDir val="col"/>
        <c:grouping val="clustered"/>
        <c:varyColors val="0"/>
        <c:ser>
          <c:idx val="0"/>
          <c:order val="0"/>
          <c:tx>
            <c:v>Asilos</c:v>
          </c:tx>
          <c:spPr>
            <a:solidFill>
              <a:srgbClr val="CA7A16"/>
            </a:solidFill>
            <a:ln w="28575">
              <a:solidFill>
                <a:srgbClr val="CA7A16"/>
              </a:solidFill>
            </a:ln>
          </c:spPr>
          <c:invertIfNegative val="1"/>
          <c:dLbls>
            <c:spPr>
              <a:noFill/>
              <a:ln>
                <a:noFill/>
              </a:ln>
              <a:effectLst/>
            </c:spPr>
            <c:txPr>
              <a:bodyPr anchorCtr="1"/>
              <a:lstStyle/>
              <a:p>
                <a:pPr>
                  <a:defRPr sz="1350">
                    <a:latin typeface="Bitstream Charter"/>
                    <a:ea typeface="Bitstream Charter"/>
                    <a:cs typeface="Bitstream Charter"/>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'Chart Data'!$A$2:$A$7</c:f>
              <c:numCache>
                <c:formatCode>0</c:formatCode>
                <c:ptCount val="6"/>
                <c:pt idx="0">
                  <c:v>2010</c:v>
                </c:pt>
                <c:pt idx="1">
                  <c:v>2015</c:v>
                </c:pt>
                <c:pt idx="2">
                  <c:v>2018</c:v>
                </c:pt>
                <c:pt idx="3">
                  <c:v>2020</c:v>
                </c:pt>
                <c:pt idx="4">
                  <c:v>2023</c:v>
                </c:pt>
                <c:pt idx="5">
                  <c:v>2025</c:v>
                </c:pt>
              </c:numCache>
            </c:numRef>
          </c:cat>
          <c:val>
            <c:numRef>
              <c:f>'Chart Data'!$B$2:$B$7</c:f>
              <c:numCache>
                <c:formatCode>0</c:formatCode>
                <c:ptCount val="6"/>
                <c:pt idx="0">
                  <c:v>78</c:v>
                </c:pt>
                <c:pt idx="1">
                  <c:v>79</c:v>
                </c:pt>
                <c:pt idx="2">
                  <c:v>87</c:v>
                </c:pt>
                <c:pt idx="3">
                  <c:v>108</c:v>
                </c:pt>
                <c:pt idx="4">
                  <c:v>108</c:v>
                </c:pt>
                <c:pt idx="5">
                  <c:v>109</c:v>
                </c:pt>
              </c:numCache>
            </c:numRef>
          </c:val>
          <c:extLst>
            <c:ext xmlns:c14="http://schemas.microsoft.com/office/drawing/2007/8/2/chart" uri="{6F2FDCE9-48DA-4B69-8628-5D25D57E5C99}">
              <c14:invertSolidFillFmt>
                <c14:spPr xmlns:c14="http://schemas.microsoft.com/office/drawing/2007/8/2/chart">
                  <a:solidFill>
                    <a:srgbClr val="FFFFFF"/>
                  </a:solidFill>
                  <a:ln w="28575">
                    <a:solidFill>
                      <a:srgbClr val="CA7A16"/>
                    </a:solidFill>
                  </a:ln>
                </c14:spPr>
              </c14:invertSolidFillFmt>
            </c:ext>
            <c:ext xmlns:c16="http://schemas.microsoft.com/office/drawing/2014/chart" uri="{C3380CC4-5D6E-409C-BE32-E72D297353CC}">
              <c16:uniqueId val="{00000000-3835-7B41-9745-DAAE26BBDF48}"/>
            </c:ext>
          </c:extLst>
        </c:ser>
        <c:ser>
          <c:idx val="1"/>
          <c:order val="1"/>
          <c:tx>
            <c:v>Enfermería a domicilio</c:v>
          </c:tx>
          <c:spPr>
            <a:solidFill>
              <a:srgbClr val="176B98"/>
            </a:solidFill>
            <a:ln w="28575">
              <a:solidFill>
                <a:srgbClr val="176B98"/>
              </a:solidFill>
            </a:ln>
          </c:spPr>
          <c:invertIfNegative val="1"/>
          <c:dLbls>
            <c:spPr>
              <a:noFill/>
              <a:ln>
                <a:noFill/>
              </a:ln>
              <a:effectLst/>
            </c:spPr>
            <c:txPr>
              <a:bodyPr anchorCtr="1"/>
              <a:lstStyle/>
              <a:p>
                <a:pPr>
                  <a:defRPr sz="1350">
                    <a:latin typeface="Bitstream Charter"/>
                    <a:ea typeface="Bitstream Charter"/>
                    <a:cs typeface="Bitstream Charter"/>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'Chart Data'!$C$2:$C$7</c:f>
              <c:numCache>
                <c:formatCode>0</c:formatCode>
                <c:ptCount val="6"/>
                <c:pt idx="0">
                  <c:v>2010</c:v>
                </c:pt>
                <c:pt idx="1">
                  <c:v>2015</c:v>
                </c:pt>
                <c:pt idx="2">
                  <c:v>2018</c:v>
                </c:pt>
                <c:pt idx="3">
                  <c:v>2020</c:v>
                </c:pt>
                <c:pt idx="4">
                  <c:v>2023</c:v>
                </c:pt>
                <c:pt idx="5">
                  <c:v>2025</c:v>
                </c:pt>
              </c:numCache>
            </c:numRef>
          </c:cat>
          <c:val>
            <c:numRef>
              <c:f>'Chart Data'!$D$2:$D$7</c:f>
              <c:numCache>
                <c:formatCode>0</c:formatCode>
                <c:ptCount val="6"/>
                <c:pt idx="0">
                  <c:v>17</c:v>
                </c:pt>
                <c:pt idx="1">
                  <c:v>26</c:v>
                </c:pt>
                <c:pt idx="2">
                  <c:v>26</c:v>
                </c:pt>
                <c:pt idx="3">
                  <c:v>12</c:v>
                </c:pt>
                <c:pt idx="4">
                  <c:v>13</c:v>
                </c:pt>
                <c:pt idx="5">
                  <c:v>8</c:v>
                </c:pt>
              </c:numCache>
            </c:numRef>
          </c:val>
          <c:extLst>
            <c:ext xmlns:c14="http://schemas.microsoft.com/office/drawing/2007/8/2/chart" uri="{6F2FDCE9-48DA-4B69-8628-5D25D57E5C99}">
              <c14:invertSolidFillFmt>
                <c14:spPr xmlns:c14="http://schemas.microsoft.com/office/drawing/2007/8/2/chart">
                  <a:solidFill>
                    <a:srgbClr val="FFFFFF"/>
                  </a:solidFill>
                  <a:ln w="28575">
                    <a:solidFill>
                      <a:srgbClr val="176B98"/>
                    </a:solidFill>
                  </a:ln>
                </c14:spPr>
              </c14:invertSolidFillFmt>
            </c:ext>
            <c:ext xmlns:c16="http://schemas.microsoft.com/office/drawing/2014/chart" uri="{C3380CC4-5D6E-409C-BE32-E72D297353CC}">
              <c16:uniqueId val="{00000001-3835-7B41-9745-DAAE26BBDF48}"/>
            </c:ext>
          </c:extLst>
        </c:ser>
        <c:dLbls>
          <c:dLblPos val="outEnd"/>
          <c:showLegendKey val="0"/>
          <c:showVal val="1"/>
          <c:showCatName val="0"/>
          <c:showSerName val="0"/>
          <c:showPercent val="0"/>
          <c:showBubbleSize val="0"/>
        </c:dLbls>
        <c:gapWidth val="95"/>
        <c:axId val="48650112"/>
        <c:axId val="48672768"/>
      </c:barChart>
      <c:catAx>
        <c:axId val="48650112"/>
        <c:scaling>
          <c:orientation val="minMax"/>
        </c:scaling>
        <c:delete val="0"/>
        <c:axPos val="b"/>
        <c:numFmt formatCode="0" sourceLinked="1"/>
        <c:majorTickMark val="none"/>
        <c:minorTickMark val="none"/>
        <c:tickLblPos val="nextTo"/>
        <c:spPr>
          <a:ln w="9525">
            <a:solidFill>
              <a:srgbClr val="D4D4D4"/>
            </a:solidFill>
            <a:prstDash val="solid"/>
          </a:ln>
        </c:spPr>
        <c:txPr>
          <a:bodyPr anchorCtr="1"/>
          <a:lstStyle/>
          <a:p>
            <a:pPr>
              <a:defRPr sz="1350">
                <a:solidFill>
                  <a:srgbClr val="666666"/>
                </a:solidFill>
                <a:latin typeface="Bitstream Charter"/>
                <a:ea typeface="Bitstream Charter"/>
                <a:cs typeface="Bitstream Charter"/>
              </a:defRPr>
            </a:pPr>
            <a:endParaRPr lang="es-MX"/>
          </a:p>
        </c:txPr>
        <c:crossAx val="48672768"/>
        <c:crosses val="autoZero"/>
        <c:auto val="1"/>
        <c:lblAlgn val="ctr"/>
        <c:lblOffset val="100"/>
        <c:noMultiLvlLbl val="1"/>
      </c:catAx>
      <c:valAx>
        <c:axId val="48672768"/>
        <c:scaling>
          <c:orientation val="minMax"/>
          <c:max val="125"/>
          <c:min val="0"/>
        </c:scaling>
        <c:delete val="0"/>
        <c:axPos val="l"/>
        <c:majorGridlines>
          <c:spPr>
            <a:ln w="9525">
              <a:solidFill>
                <a:srgbClr val="DCE4E9"/>
              </a:solidFill>
            </a:ln>
          </c:spPr>
        </c:majorGridlines>
        <c:numFmt formatCode="0" sourceLinked="1"/>
        <c:majorTickMark val="none"/>
        <c:minorTickMark val="none"/>
        <c:tickLblPos val="nextTo"/>
        <c:spPr>
          <a:ln w="9525">
            <a:solidFill>
              <a:srgbClr val="D4D4D4"/>
            </a:solidFill>
            <a:prstDash val="solid"/>
          </a:ln>
        </c:spPr>
        <c:txPr>
          <a:bodyPr anchorCtr="1"/>
          <a:lstStyle/>
          <a:p>
            <a:pPr>
              <a:defRPr sz="1275">
                <a:solidFill>
                  <a:srgbClr val="666666"/>
                </a:solidFill>
                <a:latin typeface="Bitstream Charter"/>
                <a:ea typeface="Bitstream Charter"/>
                <a:cs typeface="Bitstream Charter"/>
              </a:defRPr>
            </a:pPr>
            <a:endParaRPr lang="es-MX"/>
          </a:p>
        </c:txPr>
        <c:crossAx val="48650112"/>
        <c:crosses val="autoZero"/>
        <c:crossBetween val="between"/>
      </c:valAx>
    </c:plotArea>
    <c:legend>
      <c:legendPos val="b"/>
      <c:overlay val="0"/>
      <c:txPr>
        <a:bodyPr anchorCtr="1"/>
        <a:lstStyle/>
        <a:p>
          <a:pPr>
            <a:defRPr sz="1425">
              <a:latin typeface="Bitstream Charter"/>
              <a:ea typeface="Bitstream Charter"/>
              <a:cs typeface="Bitstream Charter"/>
            </a:defRPr>
          </a:pPr>
          <a:endParaRPr lang="es-MX"/>
        </a:p>
      </c:txPr>
    </c:legend>
    <c:plotVisOnly val="1"/>
    <c:dispBlanksAs val="zero"/>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s-MX"/>
  <c:roundedCorners val="1"/>
  <c:style val="2"/>
  <c:chart>
    <c:autoTitleDeleted val="1"/>
    <c:plotArea>
      <c:layout/>
      <c:lineChart>
        <c:grouping val="standard"/>
        <c:varyColors val="1"/>
        <c:ser>
          <c:idx val="0"/>
          <c:order val="0"/>
          <c:tx>
            <c:v>Límite inferior 90%</c:v>
          </c:tx>
          <c:spPr>
            <a:ln w="28575">
              <a:solidFill>
                <a:srgbClr val="BCC7CD"/>
              </a:solidFill>
            </a:ln>
          </c:spPr>
          <c:marker>
            <c:symbol val="circle"/>
            <c:size val="7"/>
            <c:spPr>
              <a:solidFill>
                <a:srgbClr val="BCC7CD"/>
              </a:solidFill>
            </c:spPr>
          </c:marker>
          <c:cat>
            <c:numRef>
              <c:f>'Chart Data'!$A$2:$A$4</c:f>
              <c:numCache>
                <c:formatCode>0</c:formatCode>
                <c:ptCount val="3"/>
                <c:pt idx="0">
                  <c:v>2027</c:v>
                </c:pt>
                <c:pt idx="1">
                  <c:v>2029</c:v>
                </c:pt>
                <c:pt idx="2">
                  <c:v>2031</c:v>
                </c:pt>
              </c:numCache>
            </c:numRef>
          </c:cat>
          <c:val>
            <c:numRef>
              <c:f>'Chart Data'!$B$2:$B$4</c:f>
              <c:numCache>
                <c:formatCode>0</c:formatCode>
                <c:ptCount val="3"/>
                <c:pt idx="0">
                  <c:v>88</c:v>
                </c:pt>
                <c:pt idx="1">
                  <c:v>91</c:v>
                </c:pt>
                <c:pt idx="2">
                  <c:v>95</c:v>
                </c:pt>
              </c:numCache>
            </c:numRef>
          </c:val>
          <c:smooth val="1"/>
          <c:extLst>
            <c:ext xmlns:c16="http://schemas.microsoft.com/office/drawing/2014/chart" uri="{C3380CC4-5D6E-409C-BE32-E72D297353CC}">
              <c16:uniqueId val="{00000000-CF5A-4149-8107-428D30D4DFAD}"/>
            </c:ext>
          </c:extLst>
        </c:ser>
        <c:ser>
          <c:idx val="1"/>
          <c:order val="1"/>
          <c:tx>
            <c:v>Asilos esperados</c:v>
          </c:tx>
          <c:spPr>
            <a:ln w="28575">
              <a:solidFill>
                <a:srgbClr val="CA7A16"/>
              </a:solidFill>
            </a:ln>
          </c:spPr>
          <c:marker>
            <c:symbol val="circle"/>
            <c:size val="7"/>
            <c:spPr>
              <a:solidFill>
                <a:srgbClr val="CA7A16"/>
              </a:solidFill>
            </c:spPr>
          </c:marker>
          <c:cat>
            <c:numRef>
              <c:f>'Chart Data'!$C$2:$C$4</c:f>
              <c:numCache>
                <c:formatCode>0</c:formatCode>
                <c:ptCount val="3"/>
                <c:pt idx="0">
                  <c:v>2027</c:v>
                </c:pt>
                <c:pt idx="1">
                  <c:v>2029</c:v>
                </c:pt>
                <c:pt idx="2">
                  <c:v>2031</c:v>
                </c:pt>
              </c:numCache>
            </c:numRef>
          </c:cat>
          <c:val>
            <c:numRef>
              <c:f>'Chart Data'!$D$2:$D$4</c:f>
              <c:numCache>
                <c:formatCode>0</c:formatCode>
                <c:ptCount val="3"/>
                <c:pt idx="0">
                  <c:v>114.5</c:v>
                </c:pt>
                <c:pt idx="1">
                  <c:v>119.2</c:v>
                </c:pt>
                <c:pt idx="2">
                  <c:v>124.1</c:v>
                </c:pt>
              </c:numCache>
            </c:numRef>
          </c:val>
          <c:smooth val="1"/>
          <c:extLst>
            <c:ext xmlns:c16="http://schemas.microsoft.com/office/drawing/2014/chart" uri="{C3380CC4-5D6E-409C-BE32-E72D297353CC}">
              <c16:uniqueId val="{00000001-CF5A-4149-8107-428D30D4DFAD}"/>
            </c:ext>
          </c:extLst>
        </c:ser>
        <c:ser>
          <c:idx val="2"/>
          <c:order val="2"/>
          <c:tx>
            <c:v>Límite superior 90%</c:v>
          </c:tx>
          <c:spPr>
            <a:ln w="28575">
              <a:solidFill>
                <a:srgbClr val="7B8993"/>
              </a:solidFill>
            </a:ln>
          </c:spPr>
          <c:marker>
            <c:symbol val="circle"/>
            <c:size val="7"/>
            <c:spPr>
              <a:solidFill>
                <a:srgbClr val="7B8993"/>
              </a:solidFill>
            </c:spPr>
          </c:marker>
          <c:cat>
            <c:numRef>
              <c:f>'Chart Data'!$E$2:$E$4</c:f>
              <c:numCache>
                <c:formatCode>0</c:formatCode>
                <c:ptCount val="3"/>
                <c:pt idx="0">
                  <c:v>2027</c:v>
                </c:pt>
                <c:pt idx="1">
                  <c:v>2029</c:v>
                </c:pt>
                <c:pt idx="2">
                  <c:v>2031</c:v>
                </c:pt>
              </c:numCache>
            </c:numRef>
          </c:cat>
          <c:val>
            <c:numRef>
              <c:f>'Chart Data'!$F$2:$F$4</c:f>
              <c:numCache>
                <c:formatCode>0</c:formatCode>
                <c:ptCount val="3"/>
                <c:pt idx="0">
                  <c:v>145</c:v>
                </c:pt>
                <c:pt idx="1">
                  <c:v>151</c:v>
                </c:pt>
                <c:pt idx="2">
                  <c:v>157</c:v>
                </c:pt>
              </c:numCache>
            </c:numRef>
          </c:val>
          <c:smooth val="1"/>
          <c:extLst>
            <c:ext xmlns:c16="http://schemas.microsoft.com/office/drawing/2014/chart" uri="{C3380CC4-5D6E-409C-BE32-E72D297353CC}">
              <c16:uniqueId val="{00000002-CF5A-4149-8107-428D30D4DFAD}"/>
            </c:ext>
          </c:extLst>
        </c:ser>
        <c:dLbls>
          <c:showLegendKey val="0"/>
          <c:showVal val="0"/>
          <c:showCatName val="0"/>
          <c:showSerName val="0"/>
          <c:showPercent val="0"/>
          <c:showBubbleSize val="0"/>
        </c:dLbls>
        <c:marker val="1"/>
        <c:smooth val="0"/>
        <c:axId val="48650112"/>
        <c:axId val="48672768"/>
      </c:lineChart>
      <c:catAx>
        <c:axId val="48650112"/>
        <c:scaling>
          <c:orientation val="minMax"/>
        </c:scaling>
        <c:delete val="0"/>
        <c:axPos val="b"/>
        <c:numFmt formatCode="0" sourceLinked="1"/>
        <c:majorTickMark val="none"/>
        <c:minorTickMark val="none"/>
        <c:tickLblPos val="nextTo"/>
        <c:spPr>
          <a:ln w="9525">
            <a:solidFill>
              <a:srgbClr val="D4D4D4"/>
            </a:solidFill>
            <a:prstDash val="solid"/>
          </a:ln>
        </c:spPr>
        <c:txPr>
          <a:bodyPr anchorCtr="1"/>
          <a:lstStyle/>
          <a:p>
            <a:pPr>
              <a:defRPr sz="1350">
                <a:solidFill>
                  <a:srgbClr val="666666"/>
                </a:solidFill>
                <a:latin typeface="Bitstream Charter"/>
                <a:ea typeface="Bitstream Charter"/>
                <a:cs typeface="Bitstream Charter"/>
              </a:defRPr>
            </a:pPr>
            <a:endParaRPr lang="es-MX"/>
          </a:p>
        </c:txPr>
        <c:crossAx val="48672768"/>
        <c:crosses val="autoZero"/>
        <c:auto val="1"/>
        <c:lblAlgn val="ctr"/>
        <c:lblOffset val="100"/>
        <c:noMultiLvlLbl val="1"/>
      </c:catAx>
      <c:valAx>
        <c:axId val="48672768"/>
        <c:scaling>
          <c:orientation val="minMax"/>
          <c:max val="170"/>
          <c:min val="70"/>
        </c:scaling>
        <c:delete val="0"/>
        <c:axPos val="l"/>
        <c:majorGridlines>
          <c:spPr>
            <a:ln w="9525">
              <a:solidFill>
                <a:srgbClr val="DCE4E9"/>
              </a:solidFill>
            </a:ln>
          </c:spPr>
        </c:majorGridlines>
        <c:numFmt formatCode="0" sourceLinked="1"/>
        <c:majorTickMark val="none"/>
        <c:minorTickMark val="none"/>
        <c:tickLblPos val="nextTo"/>
        <c:spPr>
          <a:ln w="9525">
            <a:solidFill>
              <a:srgbClr val="D4D4D4"/>
            </a:solidFill>
            <a:prstDash val="solid"/>
          </a:ln>
        </c:spPr>
        <c:txPr>
          <a:bodyPr anchorCtr="1"/>
          <a:lstStyle/>
          <a:p>
            <a:pPr>
              <a:defRPr sz="1275">
                <a:solidFill>
                  <a:srgbClr val="666666"/>
                </a:solidFill>
                <a:latin typeface="Bitstream Charter"/>
                <a:ea typeface="Bitstream Charter"/>
                <a:cs typeface="Bitstream Charter"/>
              </a:defRPr>
            </a:pPr>
            <a:endParaRPr lang="es-MX"/>
          </a:p>
        </c:txPr>
        <c:crossAx val="48650112"/>
        <c:crosses val="autoZero"/>
        <c:crossBetween val="between"/>
      </c:valAx>
    </c:plotArea>
    <c:legend>
      <c:legendPos val="b"/>
      <c:overlay val="0"/>
      <c:txPr>
        <a:bodyPr anchorCtr="1"/>
        <a:lstStyle/>
        <a:p>
          <a:pPr>
            <a:defRPr sz="1425">
              <a:latin typeface="Bitstream Charter"/>
              <a:ea typeface="Bitstream Charter"/>
              <a:cs typeface="Bitstream Charter"/>
            </a:defRPr>
          </a:pPr>
          <a:endParaRPr lang="es-MX"/>
        </a:p>
      </c:txPr>
    </c:legend>
    <c:plotVisOnly val="1"/>
    <c:dispBlanksAs val="zero"/>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s-MX"/>
  <c:roundedCorners val="1"/>
  <c:style val="2"/>
  <c:chart>
    <c:autoTitleDeleted val="1"/>
    <c:plotArea>
      <c:layout/>
      <c:barChart>
        <c:barDir val="col"/>
        <c:grouping val="clustered"/>
        <c:varyColors val="0"/>
        <c:ser>
          <c:idx val="0"/>
          <c:order val="0"/>
          <c:tx>
            <c:v>Miles de personas 60+ por asilo</c:v>
          </c:tx>
          <c:spPr>
            <a:solidFill>
              <a:srgbClr val="AF3543"/>
            </a:solidFill>
            <a:ln w="28575">
              <a:solidFill>
                <a:srgbClr val="AF3543"/>
              </a:solidFill>
            </a:ln>
          </c:spPr>
          <c:invertIfNegative val="1"/>
          <c:dLbls>
            <c:spPr>
              <a:noFill/>
              <a:ln>
                <a:noFill/>
              </a:ln>
              <a:effectLst/>
            </c:spPr>
            <c:txPr>
              <a:bodyPr anchorCtr="1"/>
              <a:lstStyle/>
              <a:p>
                <a:pPr>
                  <a:defRPr sz="1350">
                    <a:latin typeface="Bitstream Charter"/>
                    <a:ea typeface="Bitstream Charter"/>
                    <a:cs typeface="Bitstream Charter"/>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'Chart Data'!$A$2:$A$5</c:f>
              <c:numCache>
                <c:formatCode>0</c:formatCode>
                <c:ptCount val="4"/>
                <c:pt idx="0">
                  <c:v>2025</c:v>
                </c:pt>
                <c:pt idx="1">
                  <c:v>2027</c:v>
                </c:pt>
                <c:pt idx="2">
                  <c:v>2029</c:v>
                </c:pt>
                <c:pt idx="3">
                  <c:v>2031</c:v>
                </c:pt>
              </c:numCache>
            </c:numRef>
          </c:cat>
          <c:val>
            <c:numRef>
              <c:f>'Chart Data'!$B$2:$B$5</c:f>
              <c:numCache>
                <c:formatCode>0.0</c:formatCode>
                <c:ptCount val="4"/>
                <c:pt idx="0">
                  <c:v>16.399999999999999</c:v>
                </c:pt>
                <c:pt idx="1">
                  <c:v>16.8</c:v>
                </c:pt>
                <c:pt idx="2">
                  <c:v>17.399999999999999</c:v>
                </c:pt>
                <c:pt idx="3">
                  <c:v>18</c:v>
                </c:pt>
              </c:numCache>
            </c:numRef>
          </c:val>
          <c:extLst>
            <c:ext xmlns:c14="http://schemas.microsoft.com/office/drawing/2007/8/2/chart" uri="{6F2FDCE9-48DA-4B69-8628-5D25D57E5C99}">
              <c14:invertSolidFillFmt>
                <c14:spPr xmlns:c14="http://schemas.microsoft.com/office/drawing/2007/8/2/chart">
                  <a:solidFill>
                    <a:srgbClr val="FFFFFF"/>
                  </a:solidFill>
                  <a:ln w="28575">
                    <a:solidFill>
                      <a:srgbClr val="AF3543"/>
                    </a:solidFill>
                  </a:ln>
                </c14:spPr>
              </c14:invertSolidFillFmt>
            </c:ext>
            <c:ext xmlns:c16="http://schemas.microsoft.com/office/drawing/2014/chart" uri="{C3380CC4-5D6E-409C-BE32-E72D297353CC}">
              <c16:uniqueId val="{00000000-E069-BC48-93A8-7B146FE3D7FC}"/>
            </c:ext>
          </c:extLst>
        </c:ser>
        <c:dLbls>
          <c:dLblPos val="outEnd"/>
          <c:showLegendKey val="0"/>
          <c:showVal val="1"/>
          <c:showCatName val="0"/>
          <c:showSerName val="0"/>
          <c:showPercent val="0"/>
          <c:showBubbleSize val="0"/>
        </c:dLbls>
        <c:gapWidth val="95"/>
        <c:axId val="48650112"/>
        <c:axId val="48672768"/>
      </c:barChart>
      <c:catAx>
        <c:axId val="48650112"/>
        <c:scaling>
          <c:orientation val="minMax"/>
        </c:scaling>
        <c:delete val="0"/>
        <c:axPos val="b"/>
        <c:numFmt formatCode="0" sourceLinked="1"/>
        <c:majorTickMark val="none"/>
        <c:minorTickMark val="none"/>
        <c:tickLblPos val="nextTo"/>
        <c:spPr>
          <a:ln w="9525">
            <a:solidFill>
              <a:srgbClr val="D4D4D4"/>
            </a:solidFill>
            <a:prstDash val="solid"/>
          </a:ln>
        </c:spPr>
        <c:txPr>
          <a:bodyPr anchorCtr="1"/>
          <a:lstStyle/>
          <a:p>
            <a:pPr>
              <a:defRPr sz="1350">
                <a:solidFill>
                  <a:srgbClr val="666666"/>
                </a:solidFill>
                <a:latin typeface="Bitstream Charter"/>
                <a:ea typeface="Bitstream Charter"/>
                <a:cs typeface="Bitstream Charter"/>
              </a:defRPr>
            </a:pPr>
            <a:endParaRPr lang="es-MX"/>
          </a:p>
        </c:txPr>
        <c:crossAx val="48672768"/>
        <c:crosses val="autoZero"/>
        <c:auto val="1"/>
        <c:lblAlgn val="ctr"/>
        <c:lblOffset val="100"/>
        <c:noMultiLvlLbl val="1"/>
      </c:catAx>
      <c:valAx>
        <c:axId val="48672768"/>
        <c:scaling>
          <c:orientation val="minMax"/>
          <c:max val="20"/>
          <c:min val="0"/>
        </c:scaling>
        <c:delete val="0"/>
        <c:axPos val="l"/>
        <c:majorGridlines>
          <c:spPr>
            <a:ln w="9525">
              <a:solidFill>
                <a:srgbClr val="DCE4E9"/>
              </a:solidFill>
            </a:ln>
          </c:spPr>
        </c:majorGridlines>
        <c:numFmt formatCode="0.0" sourceLinked="1"/>
        <c:majorTickMark val="none"/>
        <c:minorTickMark val="none"/>
        <c:tickLblPos val="nextTo"/>
        <c:spPr>
          <a:ln w="9525">
            <a:solidFill>
              <a:srgbClr val="D4D4D4"/>
            </a:solidFill>
            <a:prstDash val="solid"/>
          </a:ln>
        </c:spPr>
        <c:txPr>
          <a:bodyPr anchorCtr="1"/>
          <a:lstStyle/>
          <a:p>
            <a:pPr>
              <a:defRPr sz="1275">
                <a:solidFill>
                  <a:srgbClr val="666666"/>
                </a:solidFill>
                <a:latin typeface="Bitstream Charter"/>
                <a:ea typeface="Bitstream Charter"/>
                <a:cs typeface="Bitstream Charter"/>
              </a:defRPr>
            </a:pPr>
            <a:endParaRPr lang="es-MX"/>
          </a:p>
        </c:txPr>
        <c:crossAx val="48650112"/>
        <c:crosses val="autoZero"/>
        <c:crossBetween val="between"/>
      </c:valAx>
    </c:plotArea>
    <c:legend>
      <c:legendPos val="b"/>
      <c:overlay val="0"/>
      <c:txPr>
        <a:bodyPr anchorCtr="1"/>
        <a:lstStyle/>
        <a:p>
          <a:pPr>
            <a:defRPr sz="1425">
              <a:latin typeface="Bitstream Charter"/>
              <a:ea typeface="Bitstream Charter"/>
              <a:cs typeface="Bitstream Charter"/>
            </a:defRPr>
          </a:pPr>
          <a:endParaRPr lang="es-MX"/>
        </a:p>
      </c:txPr>
    </c:legend>
    <c:plotVisOnly val="1"/>
    <c:dispBlanksAs val="zero"/>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s-MX"/>
  <c:roundedCorners val="1"/>
  <c:style val="2"/>
  <c:chart>
    <c:autoTitleDeleted val="1"/>
    <c:plotArea>
      <c:layout/>
      <c:barChart>
        <c:barDir val="col"/>
        <c:grouping val="clustered"/>
        <c:varyColors val="0"/>
        <c:ser>
          <c:idx val="0"/>
          <c:order val="0"/>
          <c:tx>
            <c:v>Miles de nuevas personas 60+ por asilo existente</c:v>
          </c:tx>
          <c:spPr>
            <a:solidFill>
              <a:srgbClr val="AF3543"/>
            </a:solidFill>
            <a:ln w="28575">
              <a:solidFill>
                <a:srgbClr val="AF3543"/>
              </a:solidFill>
            </a:ln>
          </c:spPr>
          <c:invertIfNegative val="1"/>
          <c:dLbls>
            <c:spPr>
              <a:noFill/>
              <a:ln>
                <a:noFill/>
              </a:ln>
              <a:effectLst/>
            </c:spPr>
            <c:txPr>
              <a:bodyPr anchorCtr="1"/>
              <a:lstStyle/>
              <a:p>
                <a:pPr>
                  <a:defRPr sz="1350">
                    <a:latin typeface="Bitstream Charter"/>
                    <a:ea typeface="Bitstream Charter"/>
                    <a:cs typeface="Bitstream Charter"/>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Data'!$A$2:$A$6</c:f>
              <c:strCache>
                <c:ptCount val="5"/>
                <c:pt idx="0">
                  <c:v>Iztacalco</c:v>
                </c:pt>
                <c:pt idx="1">
                  <c:v>Tláhuac</c:v>
                </c:pt>
                <c:pt idx="2">
                  <c:v>Iztapalapa</c:v>
                </c:pt>
                <c:pt idx="3">
                  <c:v>V. Carranza</c:v>
                </c:pt>
                <c:pt idx="4">
                  <c:v>B. Juárez</c:v>
                </c:pt>
              </c:strCache>
            </c:strRef>
          </c:cat>
          <c:val>
            <c:numRef>
              <c:f>'Chart Data'!$B$2:$B$6</c:f>
              <c:numCache>
                <c:formatCode>0.0</c:formatCode>
                <c:ptCount val="5"/>
                <c:pt idx="0">
                  <c:v>18.2</c:v>
                </c:pt>
                <c:pt idx="1">
                  <c:v>17.8</c:v>
                </c:pt>
                <c:pt idx="2">
                  <c:v>14.8</c:v>
                </c:pt>
                <c:pt idx="3">
                  <c:v>14.1</c:v>
                </c:pt>
                <c:pt idx="4">
                  <c:v>2.8</c:v>
                </c:pt>
              </c:numCache>
            </c:numRef>
          </c:val>
          <c:extLst>
            <c:ext xmlns:c14="http://schemas.microsoft.com/office/drawing/2007/8/2/chart" uri="{6F2FDCE9-48DA-4B69-8628-5D25D57E5C99}">
              <c14:invertSolidFillFmt>
                <c14:spPr xmlns:c14="http://schemas.microsoft.com/office/drawing/2007/8/2/chart">
                  <a:solidFill>
                    <a:srgbClr val="FFFFFF"/>
                  </a:solidFill>
                  <a:ln w="28575">
                    <a:solidFill>
                      <a:srgbClr val="AF3543"/>
                    </a:solidFill>
                  </a:ln>
                </c14:spPr>
              </c14:invertSolidFillFmt>
            </c:ext>
            <c:ext xmlns:c16="http://schemas.microsoft.com/office/drawing/2014/chart" uri="{C3380CC4-5D6E-409C-BE32-E72D297353CC}">
              <c16:uniqueId val="{00000000-CB2B-1444-A743-264FD9067A89}"/>
            </c:ext>
          </c:extLst>
        </c:ser>
        <c:dLbls>
          <c:dLblPos val="outEnd"/>
          <c:showLegendKey val="0"/>
          <c:showVal val="1"/>
          <c:showCatName val="0"/>
          <c:showSerName val="0"/>
          <c:showPercent val="0"/>
          <c:showBubbleSize val="0"/>
        </c:dLbls>
        <c:gapWidth val="95"/>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D4D4D4"/>
            </a:solidFill>
            <a:prstDash val="solid"/>
          </a:ln>
        </c:spPr>
        <c:txPr>
          <a:bodyPr anchorCtr="1"/>
          <a:lstStyle/>
          <a:p>
            <a:pPr>
              <a:defRPr sz="1350">
                <a:solidFill>
                  <a:srgbClr val="666666"/>
                </a:solidFill>
                <a:latin typeface="Bitstream Charter"/>
                <a:ea typeface="Bitstream Charter"/>
                <a:cs typeface="Bitstream Charter"/>
              </a:defRPr>
            </a:pPr>
            <a:endParaRPr lang="es-MX"/>
          </a:p>
        </c:txPr>
        <c:crossAx val="48672768"/>
        <c:crosses val="autoZero"/>
        <c:auto val="1"/>
        <c:lblAlgn val="ctr"/>
        <c:lblOffset val="100"/>
        <c:noMultiLvlLbl val="1"/>
      </c:catAx>
      <c:valAx>
        <c:axId val="48672768"/>
        <c:scaling>
          <c:orientation val="minMax"/>
          <c:max val="21"/>
          <c:min val="0"/>
        </c:scaling>
        <c:delete val="0"/>
        <c:axPos val="l"/>
        <c:majorGridlines>
          <c:spPr>
            <a:ln w="9525">
              <a:solidFill>
                <a:srgbClr val="DCE4E9"/>
              </a:solidFill>
            </a:ln>
          </c:spPr>
        </c:majorGridlines>
        <c:numFmt formatCode="0.0" sourceLinked="1"/>
        <c:majorTickMark val="none"/>
        <c:minorTickMark val="none"/>
        <c:tickLblPos val="nextTo"/>
        <c:spPr>
          <a:ln w="9525">
            <a:solidFill>
              <a:srgbClr val="D4D4D4"/>
            </a:solidFill>
            <a:prstDash val="solid"/>
          </a:ln>
        </c:spPr>
        <c:txPr>
          <a:bodyPr anchorCtr="1"/>
          <a:lstStyle/>
          <a:p>
            <a:pPr>
              <a:defRPr sz="1275">
                <a:solidFill>
                  <a:srgbClr val="666666"/>
                </a:solidFill>
                <a:latin typeface="Bitstream Charter"/>
                <a:ea typeface="Bitstream Charter"/>
                <a:cs typeface="Bitstream Charter"/>
              </a:defRPr>
            </a:pPr>
            <a:endParaRPr lang="es-MX"/>
          </a:p>
        </c:txPr>
        <c:crossAx val="48650112"/>
        <c:crosses val="autoZero"/>
        <c:crossBetween val="between"/>
      </c:valAx>
    </c:plotArea>
    <c:legend>
      <c:legendPos val="b"/>
      <c:overlay val="0"/>
      <c:txPr>
        <a:bodyPr anchorCtr="1"/>
        <a:lstStyle/>
        <a:p>
          <a:pPr>
            <a:defRPr sz="1425">
              <a:latin typeface="Bitstream Charter"/>
              <a:ea typeface="Bitstream Charter"/>
              <a:cs typeface="Bitstream Charter"/>
            </a:defRPr>
          </a:pPr>
          <a:endParaRPr lang="es-MX"/>
        </a:p>
      </c:txPr>
    </c:legend>
    <c:plotVisOnly val="1"/>
    <c:dispBlanksAs val="zero"/>
    <c:showDLblsOverMax val="1"/>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Fuente: analisis_resumen_v3.ipynb, proporcionado por la autora. Síntesis del análisis de INEGI y DENUE. Horizonte 2027, 2029 y 2031.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Fuente: analisis_resumen_v3.ipynb, proporcionado por la autora. Se conserva el objetivo inicial solicitado. Los resultados disponibles estiman población, establecimientos y presión demográfica, no utilización efectiva.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Fuente: analisis_resumen_v3.ipynb, proporcionado por la autora. Sección 1, celdas 2–5. Mapa original preservado. Población 2010: 1,001,814; 2020: 1,487,004. El tercer panel corresponde a 2020.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Fuente: analisis_resumen_v3.ipynb, proporcionado por la autora. Imagen complementaria suministrada por la autora. Incrementos acumulados respecto a 2020. Incluye 2026 como referencia adicional. La escala común está recortada en el percentil 98 (878 personas), de modo que valores superiores comparten el color máximo.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Fuente: analisis_resumen_v3.ipynb, proporcionado por la autora. Sección 2, celda 7. Cifras en miles redondeadas de la salida. Se combina la tasa del AGEB con la de su alcaldía. El código usa 50% de encogimiento, aunque el texto menciona lambda 0.6. El indicador rotulado MAPE se calcula con la mediana del error porcentual absoluto; se corrige su nombre aquí.</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Fuente: analisis_resumen_v3.ipynb, proporcionado por la autora. Sección 1, salida de celda 2. Años 2010, 2015, 2018, 2020, 2023 y 2025. Asilos: 78,79,87,108,108,109. Enfermería:17,26,26,12,13,8. Son cortes disponibles, no observaciones anuales continuas.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Fuente: analisis_resumen_v3.ipynb, proporcionado por la autora. Sección 1, celda 3. Moran I = −0.005 y p = 0.37, reportados por el notebook. No se infiere ausencia de demanda a partir de pocos registros.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Fuente: analisis_resumen_v3.ipynb, proporcionado por la autora. Sección 3, salida de celda 15. Escenario medio: esperados 114.5,119.2,124.1 e intervalos predictivos 90% [88,145],[91,151],[95,157]. Se conserva precisión de la tabla en lugar del 114 redondeado del texto. Binomial negativa como principal; jerárquico Ward 40 como contraste.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Fuente: analisis_resumen_v3.ipynb, proporcionado por la autora. Sección 3, celdas 15–18. Razón 2025 redondeada 16.4 mil. Proyecciones calculadas como pob60/esperados a partir de salida: 1923999.2/114.5, 2074457.9/119.2, 2238364.8/124.1. Elasticidad 0.508 IC95% [0.101,0.915], asociación ajustada no efecto causal.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Fuente: analisis_resumen_v3.ipynb, proporcionado por la autora. Sección 3.2, imagen original celda 13 y resultado de cruce. No se reproducen conteos del texto de celda 14 porque discrepan de la salida territorial de 2025. El mapa mide propensión ajustada, no demanda ni conteos futuros por AGEB.</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Fuente: analisis_resumen_v3.ipynb, proporcionado por la autora. Sección 4, mapa original celda 22. Usa 108 establecimientos en la muestra territorial 2025, frente a 109 en la serie completa. Oferta fija a 2025: no incorpora los 124 proyectados. Puntos rojos son centroides de AGEB con asilos, no ubicación precisa ni un punto por establecimiento.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Fuente: analisis_resumen_v3.ipynb, proporcionado por la autora. Sección 4, salida de celda 20. Incremento 2020–2031 dividido por asilos 2025. Valores 18222.6,17764.0,14818.9,14085.0,2757.6. Milpa Alta: 12461.9 adicionales y cero asilos en la base.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Fuente: analisis_resumen_v3.ipynb, proporcionado por la autora. Sección 5, depurada contra salidas ejecutadas. Se omiten la afirmación de dos alcaldías con cero y el factor 5.5, incompatibles con la tabla de sección 4. La caída 0.73 a 0.48 usa población 2020 vs 2031 y oferta 2025 fija; no debe llamarse hoy vs futuro. Se evita interpretar la población como demanda efectiva.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E4E77DFB-8FF0-4E3D-9768-C29FD9EA777E}"/>
              </a:ext>
            </a:extLst>
          </p:cNvPr>
          <p:cNvSpPr>
            <a:spLocks noGrp="1"/>
          </p:cNvSpPr>
          <p:nvPr/>
        </p:nvSpPr>
        <p:spPr>
          <a:xfrm>
            <a:off x="514350" y="333375"/>
            <a:ext cx="11163300" cy="952500"/>
          </a:xfrm>
          <a:prstGeom prst="rect">
            <a:avLst/>
          </a:prstGeom>
          <a:noFill/>
          <a:ln w="0">
            <a:noFill/>
          </a:ln>
        </p:spPr>
        <p:txBody>
          <a:bodyPr>
            <a:noAutofit/>
          </a:bodyPr>
          <a:lstStyle/>
          <a:p>
            <a:pPr>
              <a:defRPr sz="3000" b="1">
                <a:solidFill>
                  <a:srgbClr val="16334A"/>
                </a:solidFill>
                <a:latin typeface="Bitstream Charter"/>
                <a:ea typeface="Bitstream Charter"/>
                <a:cs typeface="Bitstream Charter"/>
              </a:defRPr>
            </a:pPr>
            <a:r>
              <a:rPr sz="3000" b="1">
                <a:solidFill>
                  <a:srgbClr val="16334A"/>
                </a:solidFill>
                <a:latin typeface="Bitstream Charter"/>
                <a:ea typeface="Bitstream Charter"/>
                <a:cs typeface="Bitstream Charter"/>
              </a:rPr>
              <a:t>Servicios para personas mayores en la CDMX</a:t>
            </a:r>
          </a:p>
        </p:txBody>
      </p:sp>
      <p:sp>
        <p:nvSpPr>
          <p:cNvPr id="2" name="Rectángulo 1">
            <a:extLst>
              <a:ext uri="{FF2B5EF4-FFF2-40B4-BE49-F238E27FC236}">
                <a16:creationId xmlns:a16="http://schemas.microsoft.com/office/drawing/2014/main" id="{5CE934CA-DDA9-45A6-B18D-002824657AB6}"/>
              </a:ext>
            </a:extLst>
          </p:cNvPr>
          <p:cNvSpPr>
            <a:spLocks noGrp="1"/>
          </p:cNvSpPr>
          <p:nvPr/>
        </p:nvSpPr>
        <p:spPr>
          <a:xfrm>
            <a:off x="11239500" y="6429375"/>
            <a:ext cx="476250" cy="266700"/>
          </a:xfrm>
          <a:prstGeom prst="rect">
            <a:avLst/>
          </a:prstGeom>
          <a:noFill/>
          <a:ln w="0">
            <a:noFill/>
          </a:ln>
        </p:spPr>
        <p:txBody>
          <a:bodyPr>
            <a:noAutofit/>
          </a:bodyPr>
          <a:lstStyle/>
          <a:p>
            <a:pPr>
              <a:defRPr sz="1200" b="0">
                <a:solidFill>
                  <a:srgbClr val="536372"/>
                </a:solidFill>
                <a:latin typeface="Bitstream Charter"/>
                <a:ea typeface="Bitstream Charter"/>
                <a:cs typeface="Bitstream Charter"/>
              </a:defRPr>
            </a:pPr>
            <a:r>
              <a:rPr sz="1200" b="0">
                <a:solidFill>
                  <a:srgbClr val="536372"/>
                </a:solidFill>
                <a:latin typeface="Bitstream Charter"/>
                <a:ea typeface="Bitstream Charter"/>
                <a:cs typeface="Bitstream Charter"/>
              </a:rPr>
              <a:t>01</a:t>
            </a:r>
          </a:p>
        </p:txBody>
      </p:sp>
      <p:sp>
        <p:nvSpPr>
          <p:cNvPr id="3" name="Rectángulo 2">
            <a:extLst>
              <a:ext uri="{FF2B5EF4-FFF2-40B4-BE49-F238E27FC236}">
                <a16:creationId xmlns:a16="http://schemas.microsoft.com/office/drawing/2014/main" id="{1E22A3C3-41C7-4C89-86CA-162695FA0AFD}"/>
              </a:ext>
            </a:extLst>
          </p:cNvPr>
          <p:cNvSpPr>
            <a:spLocks noGrp="1"/>
          </p:cNvSpPr>
          <p:nvPr/>
        </p:nvSpPr>
        <p:spPr>
          <a:xfrm>
            <a:off x="552450" y="2095500"/>
            <a:ext cx="10858500" cy="1428750"/>
          </a:xfrm>
          <a:prstGeom prst="rect">
            <a:avLst/>
          </a:prstGeom>
          <a:noFill/>
          <a:ln w="0">
            <a:noFill/>
          </a:ln>
        </p:spPr>
        <p:txBody>
          <a:bodyPr>
            <a:noAutofit/>
          </a:bodyPr>
          <a:lstStyle/>
          <a:p>
            <a:pPr>
              <a:defRPr sz="3900" b="1">
                <a:solidFill>
                  <a:srgbClr val="16334A"/>
                </a:solidFill>
                <a:latin typeface="Bitstream Charter"/>
                <a:ea typeface="Bitstream Charter"/>
                <a:cs typeface="Bitstream Charter"/>
              </a:defRPr>
            </a:pPr>
            <a:r>
              <a:rPr sz="3900" b="1">
                <a:solidFill>
                  <a:srgbClr val="16334A"/>
                </a:solidFill>
                <a:latin typeface="Bitstream Charter"/>
                <a:ea typeface="Bitstream Charter"/>
                <a:cs typeface="Bitstream Charter"/>
              </a:rPr>
              <a:t>Población de 60+, oferta de cuidados</a:t>
            </a:r>
          </a:p>
          <a:p>
            <a:pPr>
              <a:defRPr sz="3900" b="1">
                <a:solidFill>
                  <a:srgbClr val="16334A"/>
                </a:solidFill>
                <a:latin typeface="Bitstream Charter"/>
                <a:ea typeface="Bitstream Charter"/>
                <a:cs typeface="Bitstream Charter"/>
              </a:defRPr>
            </a:pPr>
            <a:r>
              <a:rPr sz="3900" b="1">
                <a:solidFill>
                  <a:srgbClr val="16334A"/>
                </a:solidFill>
                <a:latin typeface="Bitstream Charter"/>
                <a:ea typeface="Bitstream Charter"/>
                <a:cs typeface="Bitstream Charter"/>
              </a:rPr>
              <a:t>y desajuste territorial</a:t>
            </a:r>
          </a:p>
        </p:txBody>
      </p:sp>
      <p:sp>
        <p:nvSpPr>
          <p:cNvPr id="4" name="Rectángulo 3">
            <a:extLst>
              <a:ext uri="{FF2B5EF4-FFF2-40B4-BE49-F238E27FC236}">
                <a16:creationId xmlns:a16="http://schemas.microsoft.com/office/drawing/2014/main" id="{A8EA84E2-AAB7-4F2D-A0CF-05ED72C6B2BC}"/>
              </a:ext>
            </a:extLst>
          </p:cNvPr>
          <p:cNvSpPr>
            <a:spLocks noGrp="1"/>
          </p:cNvSpPr>
          <p:nvPr/>
        </p:nvSpPr>
        <p:spPr>
          <a:xfrm>
            <a:off x="571500" y="4010025"/>
            <a:ext cx="10001250" cy="762000"/>
          </a:xfrm>
          <a:prstGeom prst="rect">
            <a:avLst/>
          </a:prstGeom>
          <a:noFill/>
          <a:ln w="0">
            <a:noFill/>
          </a:ln>
        </p:spPr>
        <p:txBody>
          <a:bodyPr>
            <a:noAutofit/>
          </a:bodyPr>
          <a:lstStyle/>
          <a:p>
            <a:pPr>
              <a:defRPr sz="2100" b="0">
                <a:solidFill>
                  <a:srgbClr val="536372"/>
                </a:solidFill>
                <a:latin typeface="Bitstream Charter"/>
                <a:ea typeface="Bitstream Charter"/>
                <a:cs typeface="Bitstream Charter"/>
              </a:defRPr>
            </a:pPr>
            <a:r>
              <a:rPr sz="2100" b="0">
                <a:solidFill>
                  <a:srgbClr val="536372"/>
                </a:solidFill>
                <a:latin typeface="Bitstream Charter"/>
                <a:ea typeface="Bitstream Charter"/>
                <a:cs typeface="Bitstream Charter"/>
              </a:rPr>
              <a:t>Análisis por AGEB con resultados agregados para la ciudad y sus alcaldías</a:t>
            </a:r>
          </a:p>
        </p:txBody>
      </p:sp>
      <p:sp>
        <p:nvSpPr>
          <p:cNvPr id="5" name="Rectángulo 4">
            <a:extLst>
              <a:ext uri="{FF2B5EF4-FFF2-40B4-BE49-F238E27FC236}">
                <a16:creationId xmlns:a16="http://schemas.microsoft.com/office/drawing/2014/main" id="{E0122D74-1EE5-4D11-B8E7-0040914F0E4A}"/>
              </a:ext>
            </a:extLst>
          </p:cNvPr>
          <p:cNvSpPr>
            <a:spLocks noGrp="1"/>
          </p:cNvSpPr>
          <p:nvPr/>
        </p:nvSpPr>
        <p:spPr>
          <a:xfrm>
            <a:off x="571500" y="5381625"/>
            <a:ext cx="8572500" cy="628650"/>
          </a:xfrm>
          <a:prstGeom prst="rect">
            <a:avLst/>
          </a:prstGeom>
          <a:noFill/>
          <a:ln w="0">
            <a:noFill/>
          </a:ln>
        </p:spPr>
        <p:txBody>
          <a:bodyPr>
            <a:noAutofit/>
          </a:bodyPr>
          <a:lstStyle/>
          <a:p>
            <a:pPr>
              <a:defRPr sz="1800" b="0">
                <a:solidFill>
                  <a:srgbClr val="176B98"/>
                </a:solidFill>
                <a:latin typeface="Bitstream Charter"/>
                <a:ea typeface="Bitstream Charter"/>
                <a:cs typeface="Bitstream Charter"/>
              </a:defRPr>
            </a:pPr>
            <a:r>
              <a:rPr sz="1800" b="0">
                <a:solidFill>
                  <a:srgbClr val="176B98"/>
                </a:solidFill>
                <a:latin typeface="Bitstream Charter"/>
                <a:ea typeface="Bitstream Charter"/>
                <a:cs typeface="Bitstream Charter"/>
              </a:rPr>
              <a:t>INEGI · DENUE</a:t>
            </a:r>
          </a:p>
          <a:p>
            <a:pPr>
              <a:defRPr sz="1800" b="0">
                <a:solidFill>
                  <a:srgbClr val="176B98"/>
                </a:solidFill>
                <a:latin typeface="Bitstream Charter"/>
                <a:ea typeface="Bitstream Charter"/>
                <a:cs typeface="Bitstream Charter"/>
              </a:defRPr>
            </a:pPr>
            <a:r>
              <a:rPr sz="1800" b="0">
                <a:solidFill>
                  <a:srgbClr val="176B98"/>
                </a:solidFill>
                <a:latin typeface="Bitstream Charter"/>
                <a:ea typeface="Bitstream Charter"/>
                <a:cs typeface="Bitstream Charter"/>
              </a:rPr>
              <a:t>Datatón 2026</a:t>
            </a:r>
          </a:p>
        </p:txBody>
      </p:sp>
    </p:spTree>
    <p:extLst>
      <p:ext uri="{BB962C8B-B14F-4D97-AF65-F5344CB8AC3E}">
        <p14:creationId xmlns:p14="http://schemas.microsoft.com/office/powerpoint/2010/main" val="612892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66EFC9A6-F3C9-46DA-8965-99934892734E}"/>
              </a:ext>
            </a:extLst>
          </p:cNvPr>
          <p:cNvSpPr>
            <a:spLocks noGrp="1"/>
          </p:cNvSpPr>
          <p:nvPr/>
        </p:nvSpPr>
        <p:spPr>
          <a:xfrm>
            <a:off x="514350" y="333375"/>
            <a:ext cx="11163300" cy="952500"/>
          </a:xfrm>
          <a:prstGeom prst="rect">
            <a:avLst/>
          </a:prstGeom>
          <a:noFill/>
          <a:ln w="0">
            <a:noFill/>
          </a:ln>
        </p:spPr>
        <p:txBody>
          <a:bodyPr>
            <a:noAutofit/>
          </a:bodyPr>
          <a:lstStyle/>
          <a:p>
            <a:pPr>
              <a:defRPr sz="3000" b="1">
                <a:solidFill>
                  <a:srgbClr val="16334A"/>
                </a:solidFill>
                <a:latin typeface="Bitstream Charter"/>
                <a:ea typeface="Bitstream Charter"/>
                <a:cs typeface="Bitstream Charter"/>
              </a:defRPr>
            </a:pPr>
            <a:r>
              <a:rPr sz="3000" b="1">
                <a:solidFill>
                  <a:srgbClr val="16334A"/>
                </a:solidFill>
                <a:latin typeface="Bitstream Charter"/>
                <a:ea typeface="Bitstream Charter"/>
                <a:cs typeface="Bitstream Charter"/>
              </a:rPr>
              <a:t>1. Planteamiento</a:t>
            </a:r>
          </a:p>
        </p:txBody>
      </p:sp>
      <p:sp>
        <p:nvSpPr>
          <p:cNvPr id="2" name="Rectángulo 1">
            <a:extLst>
              <a:ext uri="{FF2B5EF4-FFF2-40B4-BE49-F238E27FC236}">
                <a16:creationId xmlns:a16="http://schemas.microsoft.com/office/drawing/2014/main" id="{A1F5CADF-A3F9-4693-8F70-3FD940A18F6B}"/>
              </a:ext>
            </a:extLst>
          </p:cNvPr>
          <p:cNvSpPr>
            <a:spLocks noGrp="1"/>
          </p:cNvSpPr>
          <p:nvPr/>
        </p:nvSpPr>
        <p:spPr>
          <a:xfrm>
            <a:off x="11239500" y="6429375"/>
            <a:ext cx="476250" cy="266700"/>
          </a:xfrm>
          <a:prstGeom prst="rect">
            <a:avLst/>
          </a:prstGeom>
          <a:noFill/>
          <a:ln w="0">
            <a:noFill/>
          </a:ln>
        </p:spPr>
        <p:txBody>
          <a:bodyPr>
            <a:noAutofit/>
          </a:bodyPr>
          <a:lstStyle/>
          <a:p>
            <a:pPr>
              <a:defRPr sz="1200" b="0">
                <a:solidFill>
                  <a:srgbClr val="536372"/>
                </a:solidFill>
                <a:latin typeface="Bitstream Charter"/>
                <a:ea typeface="Bitstream Charter"/>
                <a:cs typeface="Bitstream Charter"/>
              </a:defRPr>
            </a:pPr>
            <a:r>
              <a:rPr sz="1200" b="0">
                <a:solidFill>
                  <a:srgbClr val="536372"/>
                </a:solidFill>
                <a:latin typeface="Bitstream Charter"/>
                <a:ea typeface="Bitstream Charter"/>
                <a:cs typeface="Bitstream Charter"/>
              </a:rPr>
              <a:t>02</a:t>
            </a:r>
          </a:p>
        </p:txBody>
      </p:sp>
      <p:sp>
        <p:nvSpPr>
          <p:cNvPr id="3" name="Rectángulo 2">
            <a:extLst>
              <a:ext uri="{FF2B5EF4-FFF2-40B4-BE49-F238E27FC236}">
                <a16:creationId xmlns:a16="http://schemas.microsoft.com/office/drawing/2014/main" id="{F02A475D-BA60-47BA-BBF9-1169008CBF88}"/>
              </a:ext>
            </a:extLst>
          </p:cNvPr>
          <p:cNvSpPr>
            <a:spLocks noGrp="1"/>
          </p:cNvSpPr>
          <p:nvPr/>
        </p:nvSpPr>
        <p:spPr>
          <a:xfrm>
            <a:off x="571500" y="1514475"/>
            <a:ext cx="10001250" cy="457200"/>
          </a:xfrm>
          <a:prstGeom prst="rect">
            <a:avLst/>
          </a:prstGeom>
          <a:noFill/>
          <a:ln w="0">
            <a:noFill/>
          </a:ln>
        </p:spPr>
        <p:txBody>
          <a:bodyPr>
            <a:noAutofit/>
          </a:bodyPr>
          <a:lstStyle/>
          <a:p>
            <a:pPr>
              <a:defRPr sz="2250" b="1">
                <a:solidFill>
                  <a:srgbClr val="176B98"/>
                </a:solidFill>
                <a:latin typeface="Bitstream Charter"/>
                <a:ea typeface="Bitstream Charter"/>
                <a:cs typeface="Bitstream Charter"/>
              </a:defRPr>
            </a:pPr>
            <a:r>
              <a:rPr sz="2250" b="1">
                <a:solidFill>
                  <a:srgbClr val="176B98"/>
                </a:solidFill>
                <a:latin typeface="Bitstream Charter"/>
                <a:ea typeface="Bitstream Charter"/>
                <a:cs typeface="Bitstream Charter"/>
              </a:rPr>
              <a:t>Objetivo inicial</a:t>
            </a:r>
          </a:p>
        </p:txBody>
      </p:sp>
      <p:sp>
        <p:nvSpPr>
          <p:cNvPr id="4" name="Rectángulo 3">
            <a:extLst>
              <a:ext uri="{FF2B5EF4-FFF2-40B4-BE49-F238E27FC236}">
                <a16:creationId xmlns:a16="http://schemas.microsoft.com/office/drawing/2014/main" id="{1B1AF549-E8EA-4A9B-B256-7917ED691876}"/>
              </a:ext>
            </a:extLst>
          </p:cNvPr>
          <p:cNvSpPr>
            <a:spLocks noGrp="1"/>
          </p:cNvSpPr>
          <p:nvPr/>
        </p:nvSpPr>
        <p:spPr>
          <a:xfrm>
            <a:off x="571500" y="2105025"/>
            <a:ext cx="10668000" cy="1323975"/>
          </a:xfrm>
          <a:prstGeom prst="rect">
            <a:avLst/>
          </a:prstGeom>
          <a:noFill/>
          <a:ln w="0">
            <a:noFill/>
          </a:ln>
        </p:spPr>
        <p:txBody>
          <a:bodyPr>
            <a:noAutofit/>
          </a:bodyPr>
          <a:lstStyle/>
          <a:p>
            <a:pPr>
              <a:defRPr sz="2700" b="1">
                <a:solidFill>
                  <a:srgbClr val="16334A"/>
                </a:solidFill>
                <a:latin typeface="Bitstream Charter"/>
                <a:ea typeface="Bitstream Charter"/>
                <a:cs typeface="Bitstream Charter"/>
              </a:defRPr>
            </a:pPr>
            <a:r>
              <a:rPr sz="2700" b="1">
                <a:solidFill>
                  <a:srgbClr val="16334A"/>
                </a:solidFill>
                <a:latin typeface="Bitstream Charter"/>
                <a:ea typeface="Bitstream Charter"/>
                <a:cs typeface="Bitstream Charter"/>
              </a:rPr>
              <a:t>Predecir la demanda de enfermería a domicilio y asilos por AGEB en la CDMX, a partir de la población de 60 años y más.</a:t>
            </a:r>
          </a:p>
        </p:txBody>
      </p:sp>
      <p:sp>
        <p:nvSpPr>
          <p:cNvPr id="5" name="Rectángulo 4">
            <a:extLst>
              <a:ext uri="{FF2B5EF4-FFF2-40B4-BE49-F238E27FC236}">
                <a16:creationId xmlns:a16="http://schemas.microsoft.com/office/drawing/2014/main" id="{9A36BCC5-3623-43D9-9D9C-BAECECE785D0}"/>
              </a:ext>
            </a:extLst>
          </p:cNvPr>
          <p:cNvSpPr>
            <a:spLocks noGrp="1"/>
          </p:cNvSpPr>
          <p:nvPr/>
        </p:nvSpPr>
        <p:spPr>
          <a:xfrm>
            <a:off x="571500" y="3800475"/>
            <a:ext cx="10668000" cy="1000125"/>
          </a:xfrm>
          <a:prstGeom prst="rect">
            <a:avLst/>
          </a:prstGeom>
          <a:noFill/>
          <a:ln w="0">
            <a:noFill/>
          </a:ln>
        </p:spPr>
        <p:txBody>
          <a:bodyPr>
            <a:noAutofit/>
          </a:bodyPr>
          <a:lstStyle/>
          <a:p>
            <a:pPr>
              <a:defRPr sz="2025" b="0">
                <a:solidFill>
                  <a:srgbClr val="16334A"/>
                </a:solidFill>
                <a:latin typeface="Bitstream Charter"/>
                <a:ea typeface="Bitstream Charter"/>
                <a:cs typeface="Bitstream Charter"/>
              </a:defRPr>
            </a:pPr>
            <a:r>
              <a:rPr sz="2025" b="0">
                <a:solidFill>
                  <a:srgbClr val="16334A"/>
                </a:solidFill>
                <a:latin typeface="Bitstream Charter"/>
                <a:ea typeface="Bitstream Charter"/>
                <a:cs typeface="Bitstream Charter"/>
              </a:rPr>
              <a:t>Población: censos 2010 y 2020, y estimación intercensal 2015.</a:t>
            </a:r>
          </a:p>
          <a:p>
            <a:pPr>
              <a:defRPr sz="2025" b="0">
                <a:solidFill>
                  <a:srgbClr val="16334A"/>
                </a:solidFill>
                <a:latin typeface="Bitstream Charter"/>
                <a:ea typeface="Bitstream Charter"/>
                <a:cs typeface="Bitstream Charter"/>
              </a:defRPr>
            </a:pPr>
            <a:r>
              <a:rPr sz="2025" b="0">
                <a:solidFill>
                  <a:srgbClr val="16334A"/>
                </a:solidFill>
                <a:latin typeface="Bitstream Charter"/>
                <a:ea typeface="Bitstream Charter"/>
                <a:cs typeface="Bitstream Charter"/>
              </a:rPr>
              <a:t>Oferta: seis cortes del DENUE entre 2010 y 2025.</a:t>
            </a:r>
          </a:p>
        </p:txBody>
      </p:sp>
      <p:sp>
        <p:nvSpPr>
          <p:cNvPr id="6" name="Rectángulo 5">
            <a:extLst>
              <a:ext uri="{FF2B5EF4-FFF2-40B4-BE49-F238E27FC236}">
                <a16:creationId xmlns:a16="http://schemas.microsoft.com/office/drawing/2014/main" id="{649D0DA6-05A7-435D-8691-EBD988A4DA8C}"/>
              </a:ext>
            </a:extLst>
          </p:cNvPr>
          <p:cNvSpPr>
            <a:spLocks noGrp="1"/>
          </p:cNvSpPr>
          <p:nvPr/>
        </p:nvSpPr>
        <p:spPr>
          <a:xfrm>
            <a:off x="571500" y="5048250"/>
            <a:ext cx="10668000" cy="781050"/>
          </a:xfrm>
          <a:prstGeom prst="rect">
            <a:avLst/>
          </a:prstGeom>
          <a:noFill/>
          <a:ln w="0">
            <a:noFill/>
          </a:ln>
        </p:spPr>
        <p:txBody>
          <a:bodyPr>
            <a:noAutofit/>
          </a:bodyPr>
          <a:lstStyle/>
          <a:p>
            <a:pPr>
              <a:defRPr sz="2025" b="0">
                <a:solidFill>
                  <a:srgbClr val="176B98"/>
                </a:solidFill>
                <a:latin typeface="Bitstream Charter"/>
                <a:ea typeface="Bitstream Charter"/>
                <a:cs typeface="Bitstream Charter"/>
              </a:defRPr>
            </a:pPr>
            <a:r>
              <a:rPr sz="2025" b="0">
                <a:solidFill>
                  <a:srgbClr val="176B98"/>
                </a:solidFill>
                <a:latin typeface="Bitstream Charter"/>
                <a:ea typeface="Bitstream Charter"/>
                <a:cs typeface="Bitstream Charter"/>
              </a:rPr>
              <a:t>Alcance final: proyección de población y del total de asilos, más un diagnóstico del desajuste entre población y oferta.</a:t>
            </a:r>
          </a:p>
        </p:txBody>
      </p:sp>
      <p:sp>
        <p:nvSpPr>
          <p:cNvPr id="7" name="Rectángulo 6">
            <a:extLst>
              <a:ext uri="{FF2B5EF4-FFF2-40B4-BE49-F238E27FC236}">
                <a16:creationId xmlns:a16="http://schemas.microsoft.com/office/drawing/2014/main" id="{69E170D8-642F-462C-8C2F-50E685D751ED}"/>
              </a:ext>
            </a:extLst>
          </p:cNvPr>
          <p:cNvSpPr>
            <a:spLocks noGrp="1"/>
          </p:cNvSpPr>
          <p:nvPr/>
        </p:nvSpPr>
        <p:spPr>
          <a:xfrm>
            <a:off x="514350" y="6057900"/>
            <a:ext cx="10715625" cy="447675"/>
          </a:xfrm>
          <a:prstGeom prst="rect">
            <a:avLst/>
          </a:prstGeom>
          <a:noFill/>
          <a:ln w="0">
            <a:noFill/>
          </a:ln>
        </p:spPr>
        <p:txBody>
          <a:bodyPr>
            <a:noAutofit/>
          </a:bodyPr>
          <a:lstStyle/>
          <a:p>
            <a:pPr>
              <a:defRPr sz="1275" b="0">
                <a:solidFill>
                  <a:srgbClr val="536372"/>
                </a:solidFill>
                <a:latin typeface="Bitstream Charter"/>
                <a:ea typeface="Bitstream Charter"/>
                <a:cs typeface="Bitstream Charter"/>
              </a:defRPr>
            </a:pPr>
            <a:r>
              <a:rPr sz="1275" b="0">
                <a:solidFill>
                  <a:srgbClr val="536372"/>
                </a:solidFill>
                <a:latin typeface="Bitstream Charter"/>
                <a:ea typeface="Bitstream Charter"/>
                <a:cs typeface="Bitstream Charter"/>
              </a:rPr>
              <a:t>El número de personas mayores indica presión potencial. No todas requieren cuidados residenciales.</a:t>
            </a:r>
          </a:p>
        </p:txBody>
      </p:sp>
    </p:spTree>
    <p:extLst>
      <p:ext uri="{BB962C8B-B14F-4D97-AF65-F5344CB8AC3E}">
        <p14:creationId xmlns:p14="http://schemas.microsoft.com/office/powerpoint/2010/main" val="848660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62EBAD0D-DAEA-4628-A3BF-2499140856FF}"/>
              </a:ext>
            </a:extLst>
          </p:cNvPr>
          <p:cNvSpPr>
            <a:spLocks noGrp="1"/>
          </p:cNvSpPr>
          <p:nvPr/>
        </p:nvSpPr>
        <p:spPr>
          <a:xfrm>
            <a:off x="514350" y="333375"/>
            <a:ext cx="11163300" cy="952500"/>
          </a:xfrm>
          <a:prstGeom prst="rect">
            <a:avLst/>
          </a:prstGeom>
          <a:noFill/>
          <a:ln w="0">
            <a:noFill/>
          </a:ln>
        </p:spPr>
        <p:txBody>
          <a:bodyPr>
            <a:noAutofit/>
          </a:bodyPr>
          <a:lstStyle/>
          <a:p>
            <a:pPr>
              <a:defRPr sz="3000" b="1">
                <a:solidFill>
                  <a:srgbClr val="16334A"/>
                </a:solidFill>
                <a:latin typeface="Bitstream Charter"/>
                <a:ea typeface="Bitstream Charter"/>
                <a:cs typeface="Bitstream Charter"/>
              </a:defRPr>
            </a:pPr>
            <a:r>
              <a:rPr sz="3000" b="1">
                <a:solidFill>
                  <a:srgbClr val="16334A"/>
                </a:solidFill>
                <a:latin typeface="Bitstream Charter"/>
                <a:ea typeface="Bitstream Charter"/>
                <a:cs typeface="Bitstream Charter"/>
              </a:rPr>
              <a:t>2. Población: densidad y crecimiento no coinciden</a:t>
            </a:r>
          </a:p>
        </p:txBody>
      </p:sp>
      <p:sp>
        <p:nvSpPr>
          <p:cNvPr id="2" name="Rectángulo 1">
            <a:extLst>
              <a:ext uri="{FF2B5EF4-FFF2-40B4-BE49-F238E27FC236}">
                <a16:creationId xmlns:a16="http://schemas.microsoft.com/office/drawing/2014/main" id="{EF2FEE9C-522E-45E9-9DEF-5C644E44F2D6}"/>
              </a:ext>
            </a:extLst>
          </p:cNvPr>
          <p:cNvSpPr>
            <a:spLocks noGrp="1"/>
          </p:cNvSpPr>
          <p:nvPr/>
        </p:nvSpPr>
        <p:spPr>
          <a:xfrm>
            <a:off x="11239500" y="6429375"/>
            <a:ext cx="476250" cy="266700"/>
          </a:xfrm>
          <a:prstGeom prst="rect">
            <a:avLst/>
          </a:prstGeom>
          <a:noFill/>
          <a:ln w="0">
            <a:noFill/>
          </a:ln>
        </p:spPr>
        <p:txBody>
          <a:bodyPr>
            <a:noAutofit/>
          </a:bodyPr>
          <a:lstStyle/>
          <a:p>
            <a:pPr>
              <a:defRPr sz="1200" b="0">
                <a:solidFill>
                  <a:srgbClr val="536372"/>
                </a:solidFill>
                <a:latin typeface="Bitstream Charter"/>
                <a:ea typeface="Bitstream Charter"/>
                <a:cs typeface="Bitstream Charter"/>
              </a:defRPr>
            </a:pPr>
            <a:r>
              <a:rPr sz="1200" b="0">
                <a:solidFill>
                  <a:srgbClr val="536372"/>
                </a:solidFill>
                <a:latin typeface="Bitstream Charter"/>
                <a:ea typeface="Bitstream Charter"/>
                <a:cs typeface="Bitstream Charter"/>
              </a:rPr>
              <a:t>03</a:t>
            </a:r>
          </a:p>
        </p:txBody>
      </p:sp>
      <p:pic>
        <p:nvPicPr>
          <p:cNvPr id="7" name="Imagen 6"/>
          <p:cNvPicPr>
            <a:picLocks noChangeAspect="1"/>
          </p:cNvPicPr>
          <p:nvPr/>
        </p:nvPicPr>
        <p:blipFill>
          <a:blip r:embed="rId3"/>
          <a:stretch/>
        </p:blipFill>
        <p:spPr>
          <a:xfrm>
            <a:off x="1070211" y="1362075"/>
            <a:ext cx="10051579" cy="4095750"/>
          </a:xfrm>
          <a:prstGeom prst="rect">
            <a:avLst/>
          </a:prstGeom>
        </p:spPr>
      </p:pic>
      <p:sp>
        <p:nvSpPr>
          <p:cNvPr id="4" name="Rectángulo 3">
            <a:extLst>
              <a:ext uri="{FF2B5EF4-FFF2-40B4-BE49-F238E27FC236}">
                <a16:creationId xmlns:a16="http://schemas.microsoft.com/office/drawing/2014/main" id="{FFDEAD55-AFA0-436D-9E70-205975745125}"/>
              </a:ext>
            </a:extLst>
          </p:cNvPr>
          <p:cNvSpPr>
            <a:spLocks noGrp="1"/>
          </p:cNvSpPr>
          <p:nvPr/>
        </p:nvSpPr>
        <p:spPr>
          <a:xfrm>
            <a:off x="571500" y="5495925"/>
            <a:ext cx="10858500" cy="723900"/>
          </a:xfrm>
          <a:prstGeom prst="rect">
            <a:avLst/>
          </a:prstGeom>
          <a:noFill/>
          <a:ln w="0">
            <a:noFill/>
          </a:ln>
        </p:spPr>
        <p:txBody>
          <a:bodyPr>
            <a:noAutofit/>
          </a:bodyPr>
          <a:lstStyle/>
          <a:p>
            <a:pPr>
              <a:defRPr sz="1875" b="0">
                <a:solidFill>
                  <a:srgbClr val="16334A"/>
                </a:solidFill>
                <a:latin typeface="Bitstream Charter"/>
                <a:ea typeface="Bitstream Charter"/>
                <a:cs typeface="Bitstream Charter"/>
              </a:defRPr>
            </a:pPr>
            <a:r>
              <a:rPr sz="1875" b="0">
                <a:solidFill>
                  <a:srgbClr val="16334A"/>
                </a:solidFill>
                <a:latin typeface="Bitstream Charter"/>
                <a:ea typeface="Bitstream Charter"/>
                <a:cs typeface="Bitstream Charter"/>
              </a:rPr>
              <a:t>Entre 2010 y 2020, la población de 60+ aumentó 48.4%. El centro concentra densidad, mientras varias zonas periféricas presentan mayores tasas de crecimiento.</a:t>
            </a:r>
          </a:p>
        </p:txBody>
      </p:sp>
    </p:spTree>
    <p:extLst>
      <p:ext uri="{BB962C8B-B14F-4D97-AF65-F5344CB8AC3E}">
        <p14:creationId xmlns:p14="http://schemas.microsoft.com/office/powerpoint/2010/main" val="14479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F0098507-16F8-4E6E-B268-40F8B8A50C21}"/>
              </a:ext>
            </a:extLst>
          </p:cNvPr>
          <p:cNvSpPr>
            <a:spLocks noGrp="1"/>
          </p:cNvSpPr>
          <p:nvPr/>
        </p:nvSpPr>
        <p:spPr>
          <a:xfrm>
            <a:off x="514350" y="333375"/>
            <a:ext cx="11163300" cy="952500"/>
          </a:xfrm>
          <a:prstGeom prst="rect">
            <a:avLst/>
          </a:prstGeom>
          <a:noFill/>
          <a:ln w="0">
            <a:noFill/>
          </a:ln>
        </p:spPr>
        <p:txBody>
          <a:bodyPr>
            <a:noAutofit/>
          </a:bodyPr>
          <a:lstStyle/>
          <a:p>
            <a:pPr>
              <a:defRPr sz="3000" b="1">
                <a:solidFill>
                  <a:srgbClr val="16334A"/>
                </a:solidFill>
                <a:latin typeface="Bitstream Charter"/>
                <a:ea typeface="Bitstream Charter"/>
                <a:cs typeface="Bitstream Charter"/>
              </a:defRPr>
            </a:pPr>
            <a:r>
              <a:rPr sz="3000" b="1">
                <a:solidFill>
                  <a:srgbClr val="16334A"/>
                </a:solidFill>
                <a:latin typeface="Bitstream Charter"/>
                <a:ea typeface="Bitstream Charter"/>
                <a:cs typeface="Bitstream Charter"/>
              </a:rPr>
              <a:t>El patrón territorial continúa en las proyecciones</a:t>
            </a:r>
          </a:p>
        </p:txBody>
      </p:sp>
      <p:sp>
        <p:nvSpPr>
          <p:cNvPr id="2" name="Rectángulo 1">
            <a:extLst>
              <a:ext uri="{FF2B5EF4-FFF2-40B4-BE49-F238E27FC236}">
                <a16:creationId xmlns:a16="http://schemas.microsoft.com/office/drawing/2014/main" id="{029C14DE-F228-4F6F-92FF-5B42731AD6CD}"/>
              </a:ext>
            </a:extLst>
          </p:cNvPr>
          <p:cNvSpPr>
            <a:spLocks noGrp="1"/>
          </p:cNvSpPr>
          <p:nvPr/>
        </p:nvSpPr>
        <p:spPr>
          <a:xfrm>
            <a:off x="11239500" y="6429375"/>
            <a:ext cx="476250" cy="266700"/>
          </a:xfrm>
          <a:prstGeom prst="rect">
            <a:avLst/>
          </a:prstGeom>
          <a:noFill/>
          <a:ln w="0">
            <a:noFill/>
          </a:ln>
        </p:spPr>
        <p:txBody>
          <a:bodyPr>
            <a:noAutofit/>
          </a:bodyPr>
          <a:lstStyle/>
          <a:p>
            <a:pPr>
              <a:defRPr sz="1200" b="0">
                <a:solidFill>
                  <a:srgbClr val="536372"/>
                </a:solidFill>
                <a:latin typeface="Bitstream Charter"/>
                <a:ea typeface="Bitstream Charter"/>
                <a:cs typeface="Bitstream Charter"/>
              </a:defRPr>
            </a:pPr>
            <a:r>
              <a:rPr sz="1200" b="0">
                <a:solidFill>
                  <a:srgbClr val="536372"/>
                </a:solidFill>
                <a:latin typeface="Bitstream Charter"/>
                <a:ea typeface="Bitstream Charter"/>
                <a:cs typeface="Bitstream Charter"/>
              </a:rPr>
              <a:t>04</a:t>
            </a:r>
          </a:p>
        </p:txBody>
      </p:sp>
      <p:pic>
        <p:nvPicPr>
          <p:cNvPr id="8" name="Imagen 7"/>
          <p:cNvPicPr>
            <a:picLocks noChangeAspect="1"/>
          </p:cNvPicPr>
          <p:nvPr/>
        </p:nvPicPr>
        <p:blipFill>
          <a:blip r:embed="rId3"/>
          <a:stretch/>
        </p:blipFill>
        <p:spPr>
          <a:xfrm>
            <a:off x="333375" y="1546361"/>
            <a:ext cx="11525250" cy="3736702"/>
          </a:xfrm>
          <a:prstGeom prst="rect">
            <a:avLst/>
          </a:prstGeom>
        </p:spPr>
      </p:pic>
      <p:sp>
        <p:nvSpPr>
          <p:cNvPr id="4" name="Rectángulo 3">
            <a:extLst>
              <a:ext uri="{FF2B5EF4-FFF2-40B4-BE49-F238E27FC236}">
                <a16:creationId xmlns:a16="http://schemas.microsoft.com/office/drawing/2014/main" id="{9976FE38-E720-4026-A3D4-EBABA6BE4505}"/>
              </a:ext>
            </a:extLst>
          </p:cNvPr>
          <p:cNvSpPr>
            <a:spLocks noGrp="1"/>
          </p:cNvSpPr>
          <p:nvPr/>
        </p:nvSpPr>
        <p:spPr>
          <a:xfrm>
            <a:off x="571500" y="5467350"/>
            <a:ext cx="10953750" cy="438150"/>
          </a:xfrm>
          <a:prstGeom prst="rect">
            <a:avLst/>
          </a:prstGeom>
          <a:noFill/>
          <a:ln w="0">
            <a:noFill/>
          </a:ln>
        </p:spPr>
        <p:txBody>
          <a:bodyPr>
            <a:noAutofit/>
          </a:bodyPr>
          <a:lstStyle/>
          <a:p>
            <a:pPr>
              <a:defRPr sz="2250" b="1">
                <a:solidFill>
                  <a:srgbClr val="AF3543"/>
                </a:solidFill>
                <a:latin typeface="Bitstream Charter"/>
                <a:ea typeface="Bitstream Charter"/>
                <a:cs typeface="Bitstream Charter"/>
              </a:defRPr>
            </a:pPr>
            <a:r>
              <a:rPr sz="2250" b="1">
                <a:solidFill>
                  <a:srgbClr val="AF3543"/>
                </a:solidFill>
                <a:latin typeface="Bitstream Charter"/>
                <a:ea typeface="Bitstream Charter"/>
                <a:cs typeface="Bitstream Charter"/>
              </a:rPr>
              <a:t>2027: +437 mil       2029: +588 mil       2031: +752 mil</a:t>
            </a:r>
          </a:p>
        </p:txBody>
      </p:sp>
      <p:sp>
        <p:nvSpPr>
          <p:cNvPr id="5" name="Rectángulo 4">
            <a:extLst>
              <a:ext uri="{FF2B5EF4-FFF2-40B4-BE49-F238E27FC236}">
                <a16:creationId xmlns:a16="http://schemas.microsoft.com/office/drawing/2014/main" id="{50C49B14-0AD4-41EA-AB38-CFF86D7B9B91}"/>
              </a:ext>
            </a:extLst>
          </p:cNvPr>
          <p:cNvSpPr>
            <a:spLocks noGrp="1"/>
          </p:cNvSpPr>
          <p:nvPr/>
        </p:nvSpPr>
        <p:spPr>
          <a:xfrm>
            <a:off x="514350" y="6057900"/>
            <a:ext cx="10715625" cy="447675"/>
          </a:xfrm>
          <a:prstGeom prst="rect">
            <a:avLst/>
          </a:prstGeom>
          <a:noFill/>
          <a:ln w="0">
            <a:noFill/>
          </a:ln>
        </p:spPr>
        <p:txBody>
          <a:bodyPr>
            <a:noAutofit/>
          </a:bodyPr>
          <a:lstStyle/>
          <a:p>
            <a:pPr>
              <a:defRPr sz="1275" b="0">
                <a:solidFill>
                  <a:srgbClr val="536372"/>
                </a:solidFill>
                <a:latin typeface="Bitstream Charter"/>
                <a:ea typeface="Bitstream Charter"/>
                <a:cs typeface="Bitstream Charter"/>
              </a:defRPr>
            </a:pPr>
            <a:r>
              <a:rPr sz="1275" b="0">
                <a:solidFill>
                  <a:srgbClr val="536372"/>
                </a:solidFill>
                <a:latin typeface="Bitstream Charter"/>
                <a:ea typeface="Bitstream Charter"/>
                <a:cs typeface="Bitstream Charter"/>
              </a:rPr>
              <a:t>Aumentos acumulados desde 2020, escenario medio. La intensidad representa personas adicionales por AGEB.</a:t>
            </a:r>
          </a:p>
        </p:txBody>
      </p:sp>
    </p:spTree>
    <p:extLst>
      <p:ext uri="{BB962C8B-B14F-4D97-AF65-F5344CB8AC3E}">
        <p14:creationId xmlns:p14="http://schemas.microsoft.com/office/powerpoint/2010/main" val="1081581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0C333EA5-0B4C-4771-A1EB-1D4F0CCC61F2}"/>
              </a:ext>
            </a:extLst>
          </p:cNvPr>
          <p:cNvSpPr>
            <a:spLocks noGrp="1"/>
          </p:cNvSpPr>
          <p:nvPr/>
        </p:nvSpPr>
        <p:spPr>
          <a:xfrm>
            <a:off x="514350" y="333375"/>
            <a:ext cx="11163300" cy="952500"/>
          </a:xfrm>
          <a:prstGeom prst="rect">
            <a:avLst/>
          </a:prstGeom>
          <a:noFill/>
          <a:ln w="0">
            <a:noFill/>
          </a:ln>
        </p:spPr>
        <p:txBody>
          <a:bodyPr>
            <a:noAutofit/>
          </a:bodyPr>
          <a:lstStyle/>
          <a:p>
            <a:pPr>
              <a:defRPr sz="3000" b="1">
                <a:solidFill>
                  <a:srgbClr val="16334A"/>
                </a:solidFill>
                <a:latin typeface="Bitstream Charter"/>
                <a:ea typeface="Bitstream Charter"/>
                <a:cs typeface="Bitstream Charter"/>
              </a:defRPr>
            </a:pPr>
            <a:r>
              <a:rPr sz="3000" b="1">
                <a:solidFill>
                  <a:srgbClr val="16334A"/>
                </a:solidFill>
                <a:latin typeface="Bitstream Charter"/>
                <a:ea typeface="Bitstream Charter"/>
                <a:cs typeface="Bitstream Charter"/>
              </a:rPr>
              <a:t>Estimación de población a 2027, 2029 y 2031</a:t>
            </a:r>
          </a:p>
        </p:txBody>
      </p:sp>
      <p:sp>
        <p:nvSpPr>
          <p:cNvPr id="2" name="Rectángulo 1">
            <a:extLst>
              <a:ext uri="{FF2B5EF4-FFF2-40B4-BE49-F238E27FC236}">
                <a16:creationId xmlns:a16="http://schemas.microsoft.com/office/drawing/2014/main" id="{8DC7DB9B-987C-4696-B4C0-799D44DB4046}"/>
              </a:ext>
            </a:extLst>
          </p:cNvPr>
          <p:cNvSpPr>
            <a:spLocks noGrp="1"/>
          </p:cNvSpPr>
          <p:nvPr/>
        </p:nvSpPr>
        <p:spPr>
          <a:xfrm>
            <a:off x="11239500" y="6429375"/>
            <a:ext cx="476250" cy="266700"/>
          </a:xfrm>
          <a:prstGeom prst="rect">
            <a:avLst/>
          </a:prstGeom>
          <a:noFill/>
          <a:ln w="0">
            <a:noFill/>
          </a:ln>
        </p:spPr>
        <p:txBody>
          <a:bodyPr>
            <a:noAutofit/>
          </a:bodyPr>
          <a:lstStyle/>
          <a:p>
            <a:pPr>
              <a:defRPr sz="1200" b="0">
                <a:solidFill>
                  <a:srgbClr val="536372"/>
                </a:solidFill>
                <a:latin typeface="Bitstream Charter"/>
                <a:ea typeface="Bitstream Charter"/>
                <a:cs typeface="Bitstream Charter"/>
              </a:defRPr>
            </a:pPr>
            <a:r>
              <a:rPr sz="1200" b="0">
                <a:solidFill>
                  <a:srgbClr val="536372"/>
                </a:solidFill>
                <a:latin typeface="Bitstream Charter"/>
                <a:ea typeface="Bitstream Charter"/>
                <a:cs typeface="Bitstream Charter"/>
              </a:rPr>
              <a:t>05</a:t>
            </a:r>
          </a:p>
        </p:txBody>
      </p:sp>
      <p:graphicFrame>
        <p:nvGraphicFramePr>
          <p:cNvPr id="10" name="Chart"/>
          <p:cNvGraphicFramePr/>
          <p:nvPr/>
        </p:nvGraphicFramePr>
        <p:xfrm>
          <a:off x="571500" y="1571625"/>
          <a:ext cx="7667625" cy="3971925"/>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ángulo 3">
            <a:extLst>
              <a:ext uri="{FF2B5EF4-FFF2-40B4-BE49-F238E27FC236}">
                <a16:creationId xmlns:a16="http://schemas.microsoft.com/office/drawing/2014/main" id="{B939EE14-0609-45B7-A231-97783E0C7D16}"/>
              </a:ext>
            </a:extLst>
          </p:cNvPr>
          <p:cNvSpPr>
            <a:spLocks noGrp="1"/>
          </p:cNvSpPr>
          <p:nvPr/>
        </p:nvSpPr>
        <p:spPr>
          <a:xfrm>
            <a:off x="8715375" y="1771650"/>
            <a:ext cx="2857500" cy="571500"/>
          </a:xfrm>
          <a:prstGeom prst="rect">
            <a:avLst/>
          </a:prstGeom>
          <a:noFill/>
          <a:ln w="0">
            <a:noFill/>
          </a:ln>
        </p:spPr>
        <p:txBody>
          <a:bodyPr>
            <a:noAutofit/>
          </a:bodyPr>
          <a:lstStyle/>
          <a:p>
            <a:pPr>
              <a:defRPr sz="3000" b="1">
                <a:solidFill>
                  <a:srgbClr val="176B98"/>
                </a:solidFill>
                <a:latin typeface="Bitstream Charter"/>
                <a:ea typeface="Bitstream Charter"/>
                <a:cs typeface="Bitstream Charter"/>
              </a:defRPr>
            </a:pPr>
            <a:r>
              <a:rPr sz="3000" b="1">
                <a:solidFill>
                  <a:srgbClr val="176B98"/>
                </a:solidFill>
                <a:latin typeface="Bitstream Charter"/>
                <a:ea typeface="Bitstream Charter"/>
                <a:cs typeface="Bitstream Charter"/>
              </a:rPr>
              <a:t>2.24 millones</a:t>
            </a:r>
          </a:p>
        </p:txBody>
      </p:sp>
      <p:sp>
        <p:nvSpPr>
          <p:cNvPr id="5" name="Rectángulo 4">
            <a:extLst>
              <a:ext uri="{FF2B5EF4-FFF2-40B4-BE49-F238E27FC236}">
                <a16:creationId xmlns:a16="http://schemas.microsoft.com/office/drawing/2014/main" id="{D5BC6351-B812-485F-A091-5022D7A8F88E}"/>
              </a:ext>
            </a:extLst>
          </p:cNvPr>
          <p:cNvSpPr>
            <a:spLocks noGrp="1"/>
          </p:cNvSpPr>
          <p:nvPr/>
        </p:nvSpPr>
        <p:spPr>
          <a:xfrm>
            <a:off x="8715375" y="2447925"/>
            <a:ext cx="2857500" cy="952500"/>
          </a:xfrm>
          <a:prstGeom prst="rect">
            <a:avLst/>
          </a:prstGeom>
          <a:noFill/>
          <a:ln w="0">
            <a:noFill/>
          </a:ln>
        </p:spPr>
        <p:txBody>
          <a:bodyPr>
            <a:noAutofit/>
          </a:bodyPr>
          <a:lstStyle/>
          <a:p>
            <a:pPr>
              <a:defRPr sz="1950" b="0">
                <a:solidFill>
                  <a:srgbClr val="16334A"/>
                </a:solidFill>
                <a:latin typeface="Bitstream Charter"/>
                <a:ea typeface="Bitstream Charter"/>
                <a:cs typeface="Bitstream Charter"/>
              </a:defRPr>
            </a:pPr>
            <a:r>
              <a:rPr sz="1950" b="0">
                <a:solidFill>
                  <a:srgbClr val="16334A"/>
                </a:solidFill>
                <a:latin typeface="Bitstream Charter"/>
                <a:ea typeface="Bitstream Charter"/>
                <a:cs typeface="Bitstream Charter"/>
              </a:rPr>
              <a:t>de personas de 60+ en 2031</a:t>
            </a:r>
          </a:p>
          <a:p>
            <a:pPr>
              <a:defRPr sz="1950" b="0">
                <a:solidFill>
                  <a:srgbClr val="16334A"/>
                </a:solidFill>
                <a:latin typeface="Bitstream Charter"/>
                <a:ea typeface="Bitstream Charter"/>
                <a:cs typeface="Bitstream Charter"/>
              </a:defRPr>
            </a:pPr>
            <a:r>
              <a:rPr sz="1950" b="0">
                <a:solidFill>
                  <a:srgbClr val="16334A"/>
                </a:solidFill>
                <a:latin typeface="Bitstream Charter"/>
                <a:ea typeface="Bitstream Charter"/>
                <a:cs typeface="Bitstream Charter"/>
              </a:rPr>
              <a:t>en el escenario medio</a:t>
            </a:r>
          </a:p>
        </p:txBody>
      </p:sp>
      <p:sp>
        <p:nvSpPr>
          <p:cNvPr id="6" name="Rectángulo 5">
            <a:extLst>
              <a:ext uri="{FF2B5EF4-FFF2-40B4-BE49-F238E27FC236}">
                <a16:creationId xmlns:a16="http://schemas.microsoft.com/office/drawing/2014/main" id="{E9A7D59D-11A0-41EC-98FB-ABBFB041AC51}"/>
              </a:ext>
            </a:extLst>
          </p:cNvPr>
          <p:cNvSpPr>
            <a:spLocks noGrp="1"/>
          </p:cNvSpPr>
          <p:nvPr/>
        </p:nvSpPr>
        <p:spPr>
          <a:xfrm>
            <a:off x="8715375" y="3857625"/>
            <a:ext cx="2952750" cy="1476375"/>
          </a:xfrm>
          <a:prstGeom prst="rect">
            <a:avLst/>
          </a:prstGeom>
          <a:noFill/>
          <a:ln w="0">
            <a:noFill/>
          </a:ln>
        </p:spPr>
        <p:txBody>
          <a:bodyPr>
            <a:noAutofit/>
          </a:bodyPr>
          <a:lstStyle/>
          <a:p>
            <a:pPr>
              <a:defRPr sz="1800" b="0">
                <a:solidFill>
                  <a:srgbClr val="16334A"/>
                </a:solidFill>
                <a:latin typeface="Bitstream Charter"/>
                <a:ea typeface="Bitstream Charter"/>
                <a:cs typeface="Bitstream Charter"/>
              </a:defRPr>
            </a:pPr>
            <a:r>
              <a:rPr sz="1800" b="0">
                <a:solidFill>
                  <a:srgbClr val="16334A"/>
                </a:solidFill>
                <a:latin typeface="Bitstream Charter"/>
                <a:ea typeface="Bitstream Charter"/>
                <a:cs typeface="Bitstream Charter"/>
              </a:rPr>
              <a:t>Validación retrospectiva</a:t>
            </a:r>
          </a:p>
          <a:p>
            <a:pPr>
              <a:defRPr sz="1800" b="0">
                <a:solidFill>
                  <a:srgbClr val="16334A"/>
                </a:solidFill>
                <a:latin typeface="Bitstream Charter"/>
                <a:ea typeface="Bitstream Charter"/>
                <a:cs typeface="Bitstream Charter"/>
              </a:defRPr>
            </a:pPr>
            <a:r>
              <a:rPr sz="1800" b="0">
                <a:solidFill>
                  <a:srgbClr val="16334A"/>
                </a:solidFill>
                <a:latin typeface="Bitstream Charter"/>
                <a:ea typeface="Bitstream Charter"/>
                <a:cs typeface="Bitstream Charter"/>
              </a:rPr>
              <a:t>R² = 0.94</a:t>
            </a:r>
          </a:p>
          <a:p>
            <a:pPr>
              <a:defRPr sz="1800" b="0">
                <a:solidFill>
                  <a:srgbClr val="16334A"/>
                </a:solidFill>
                <a:latin typeface="Bitstream Charter"/>
                <a:ea typeface="Bitstream Charter"/>
                <a:cs typeface="Bitstream Charter"/>
              </a:defRPr>
            </a:pPr>
            <a:r>
              <a:rPr sz="1800" b="0">
                <a:solidFill>
                  <a:srgbClr val="16334A"/>
                </a:solidFill>
                <a:latin typeface="Bitstream Charter"/>
                <a:ea typeface="Bitstream Charter"/>
                <a:cs typeface="Bitstream Charter"/>
              </a:rPr>
              <a:t>Error porcentual absoluto</a:t>
            </a:r>
          </a:p>
          <a:p>
            <a:pPr>
              <a:defRPr sz="1800" b="0">
                <a:solidFill>
                  <a:srgbClr val="16334A"/>
                </a:solidFill>
                <a:latin typeface="Bitstream Charter"/>
                <a:ea typeface="Bitstream Charter"/>
                <a:cs typeface="Bitstream Charter"/>
              </a:defRPr>
            </a:pPr>
            <a:r>
              <a:rPr sz="1800" b="0">
                <a:solidFill>
                  <a:srgbClr val="16334A"/>
                </a:solidFill>
                <a:latin typeface="Bitstream Charter"/>
                <a:ea typeface="Bitstream Charter"/>
                <a:cs typeface="Bitstream Charter"/>
              </a:rPr>
              <a:t>mediano ≈ 10%</a:t>
            </a:r>
          </a:p>
        </p:txBody>
      </p:sp>
      <p:sp>
        <p:nvSpPr>
          <p:cNvPr id="7" name="Rectángulo 6">
            <a:extLst>
              <a:ext uri="{FF2B5EF4-FFF2-40B4-BE49-F238E27FC236}">
                <a16:creationId xmlns:a16="http://schemas.microsoft.com/office/drawing/2014/main" id="{A2D0A2C0-F565-4103-9721-D63D5F2F0BC4}"/>
              </a:ext>
            </a:extLst>
          </p:cNvPr>
          <p:cNvSpPr>
            <a:spLocks noGrp="1"/>
          </p:cNvSpPr>
          <p:nvPr/>
        </p:nvSpPr>
        <p:spPr>
          <a:xfrm>
            <a:off x="514350" y="6057900"/>
            <a:ext cx="10715625" cy="447675"/>
          </a:xfrm>
          <a:prstGeom prst="rect">
            <a:avLst/>
          </a:prstGeom>
          <a:noFill/>
          <a:ln w="0">
            <a:noFill/>
          </a:ln>
        </p:spPr>
        <p:txBody>
          <a:bodyPr>
            <a:noAutofit/>
          </a:bodyPr>
          <a:lstStyle/>
          <a:p>
            <a:pPr>
              <a:defRPr sz="1275" b="0">
                <a:solidFill>
                  <a:srgbClr val="536372"/>
                </a:solidFill>
                <a:latin typeface="Bitstream Charter"/>
                <a:ea typeface="Bitstream Charter"/>
                <a:cs typeface="Bitstream Charter"/>
              </a:defRPr>
            </a:pPr>
            <a:r>
              <a:rPr sz="1275" b="0">
                <a:solidFill>
                  <a:srgbClr val="536372"/>
                </a:solidFill>
                <a:latin typeface="Bitstream Charter"/>
                <a:ea typeface="Bitstream Charter"/>
                <a:cs typeface="Bitstream Charter"/>
              </a:rPr>
              <a:t>Eje vertical: miles de personas. El método combina el crecimiento del AGEB con el de su alcaldía.</a:t>
            </a:r>
          </a:p>
        </p:txBody>
      </p:sp>
    </p:spTree>
    <p:extLst>
      <p:ext uri="{BB962C8B-B14F-4D97-AF65-F5344CB8AC3E}">
        <p14:creationId xmlns:p14="http://schemas.microsoft.com/office/powerpoint/2010/main" val="1485393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DC251C1A-FEE9-40D3-B7F8-4766AD4F271D}"/>
              </a:ext>
            </a:extLst>
          </p:cNvPr>
          <p:cNvSpPr>
            <a:spLocks noGrp="1"/>
          </p:cNvSpPr>
          <p:nvPr/>
        </p:nvSpPr>
        <p:spPr>
          <a:xfrm>
            <a:off x="514350" y="333375"/>
            <a:ext cx="11163300" cy="952500"/>
          </a:xfrm>
          <a:prstGeom prst="rect">
            <a:avLst/>
          </a:prstGeom>
          <a:noFill/>
          <a:ln w="0">
            <a:noFill/>
          </a:ln>
        </p:spPr>
        <p:txBody>
          <a:bodyPr>
            <a:noAutofit/>
          </a:bodyPr>
          <a:lstStyle/>
          <a:p>
            <a:pPr>
              <a:defRPr sz="3000" b="1">
                <a:solidFill>
                  <a:srgbClr val="16334A"/>
                </a:solidFill>
                <a:latin typeface="Bitstream Charter"/>
                <a:ea typeface="Bitstream Charter"/>
                <a:cs typeface="Bitstream Charter"/>
              </a:defRPr>
            </a:pPr>
            <a:r>
              <a:rPr sz="3000" b="1">
                <a:solidFill>
                  <a:srgbClr val="16334A"/>
                </a:solidFill>
                <a:latin typeface="Bitstream Charter"/>
                <a:ea typeface="Bitstream Charter"/>
                <a:cs typeface="Bitstream Charter"/>
              </a:rPr>
              <a:t>3. Oferta registrada en los seis cortes del DENUE</a:t>
            </a:r>
          </a:p>
        </p:txBody>
      </p:sp>
      <p:sp>
        <p:nvSpPr>
          <p:cNvPr id="2" name="Rectángulo 1">
            <a:extLst>
              <a:ext uri="{FF2B5EF4-FFF2-40B4-BE49-F238E27FC236}">
                <a16:creationId xmlns:a16="http://schemas.microsoft.com/office/drawing/2014/main" id="{9382FC36-36ED-49C1-990A-A2EF296E2208}"/>
              </a:ext>
            </a:extLst>
          </p:cNvPr>
          <p:cNvSpPr>
            <a:spLocks noGrp="1"/>
          </p:cNvSpPr>
          <p:nvPr/>
        </p:nvSpPr>
        <p:spPr>
          <a:xfrm>
            <a:off x="11239500" y="6429375"/>
            <a:ext cx="476250" cy="266700"/>
          </a:xfrm>
          <a:prstGeom prst="rect">
            <a:avLst/>
          </a:prstGeom>
          <a:noFill/>
          <a:ln w="0">
            <a:noFill/>
          </a:ln>
        </p:spPr>
        <p:txBody>
          <a:bodyPr>
            <a:noAutofit/>
          </a:bodyPr>
          <a:lstStyle/>
          <a:p>
            <a:pPr>
              <a:defRPr sz="1200" b="0">
                <a:solidFill>
                  <a:srgbClr val="536372"/>
                </a:solidFill>
                <a:latin typeface="Bitstream Charter"/>
                <a:ea typeface="Bitstream Charter"/>
                <a:cs typeface="Bitstream Charter"/>
              </a:defRPr>
            </a:pPr>
            <a:r>
              <a:rPr sz="1200" b="0">
                <a:solidFill>
                  <a:srgbClr val="536372"/>
                </a:solidFill>
                <a:latin typeface="Bitstream Charter"/>
                <a:ea typeface="Bitstream Charter"/>
                <a:cs typeface="Bitstream Charter"/>
              </a:rPr>
              <a:t>06</a:t>
            </a:r>
          </a:p>
        </p:txBody>
      </p:sp>
      <p:graphicFrame>
        <p:nvGraphicFramePr>
          <p:cNvPr id="7" name="Chart"/>
          <p:cNvGraphicFramePr/>
          <p:nvPr/>
        </p:nvGraphicFramePr>
        <p:xfrm>
          <a:off x="619125" y="1457325"/>
          <a:ext cx="10810875" cy="4067175"/>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ángulo 3">
            <a:extLst>
              <a:ext uri="{FF2B5EF4-FFF2-40B4-BE49-F238E27FC236}">
                <a16:creationId xmlns:a16="http://schemas.microsoft.com/office/drawing/2014/main" id="{0763813B-1333-4CEA-BD8C-F3596EA8DEC1}"/>
              </a:ext>
            </a:extLst>
          </p:cNvPr>
          <p:cNvSpPr>
            <a:spLocks noGrp="1"/>
          </p:cNvSpPr>
          <p:nvPr/>
        </p:nvSpPr>
        <p:spPr>
          <a:xfrm>
            <a:off x="514350" y="6057900"/>
            <a:ext cx="10715625" cy="447675"/>
          </a:xfrm>
          <a:prstGeom prst="rect">
            <a:avLst/>
          </a:prstGeom>
          <a:noFill/>
          <a:ln w="0">
            <a:noFill/>
          </a:ln>
        </p:spPr>
        <p:txBody>
          <a:bodyPr>
            <a:noAutofit/>
          </a:bodyPr>
          <a:lstStyle/>
          <a:p>
            <a:pPr>
              <a:defRPr sz="1275" b="0">
                <a:solidFill>
                  <a:srgbClr val="536372"/>
                </a:solidFill>
                <a:latin typeface="Bitstream Charter"/>
                <a:ea typeface="Bitstream Charter"/>
                <a:cs typeface="Bitstream Charter"/>
              </a:defRPr>
            </a:pPr>
            <a:r>
              <a:rPr sz="1275" b="0">
                <a:solidFill>
                  <a:srgbClr val="536372"/>
                </a:solidFill>
                <a:latin typeface="Bitstream Charter"/>
                <a:ea typeface="Bitstream Charter"/>
                <a:cs typeface="Bitstream Charter"/>
              </a:rPr>
              <a:t>Número de establecimientos en la base analizada. Los cortes pueden reflejar cambios de clasificación o ubicación.</a:t>
            </a:r>
          </a:p>
        </p:txBody>
      </p:sp>
    </p:spTree>
    <p:extLst>
      <p:ext uri="{BB962C8B-B14F-4D97-AF65-F5344CB8AC3E}">
        <p14:creationId xmlns:p14="http://schemas.microsoft.com/office/powerpoint/2010/main" val="1230726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3D9E3999-FF0A-4803-A981-28EE0F4756D7}"/>
              </a:ext>
            </a:extLst>
          </p:cNvPr>
          <p:cNvSpPr>
            <a:spLocks noGrp="1"/>
          </p:cNvSpPr>
          <p:nvPr/>
        </p:nvSpPr>
        <p:spPr>
          <a:xfrm>
            <a:off x="514350" y="333375"/>
            <a:ext cx="11163300" cy="952500"/>
          </a:xfrm>
          <a:prstGeom prst="rect">
            <a:avLst/>
          </a:prstGeom>
          <a:noFill/>
          <a:ln w="0">
            <a:noFill/>
          </a:ln>
        </p:spPr>
        <p:txBody>
          <a:bodyPr>
            <a:noAutofit/>
          </a:bodyPr>
          <a:lstStyle/>
          <a:p>
            <a:pPr>
              <a:defRPr sz="3000" b="1">
                <a:solidFill>
                  <a:srgbClr val="16334A"/>
                </a:solidFill>
                <a:latin typeface="Bitstream Charter"/>
                <a:ea typeface="Bitstream Charter"/>
                <a:cs typeface="Bitstream Charter"/>
              </a:defRPr>
            </a:pPr>
            <a:r>
              <a:rPr sz="3000" b="1">
                <a:solidFill>
                  <a:srgbClr val="16334A"/>
                </a:solidFill>
                <a:latin typeface="Bitstream Charter"/>
                <a:ea typeface="Bitstream Charter"/>
                <a:cs typeface="Bitstream Charter"/>
              </a:rPr>
              <a:t>Por qué no se pronosticó enfermería a domicilio</a:t>
            </a:r>
          </a:p>
        </p:txBody>
      </p:sp>
      <p:sp>
        <p:nvSpPr>
          <p:cNvPr id="2" name="Rectángulo 1">
            <a:extLst>
              <a:ext uri="{FF2B5EF4-FFF2-40B4-BE49-F238E27FC236}">
                <a16:creationId xmlns:a16="http://schemas.microsoft.com/office/drawing/2014/main" id="{F9578887-9D79-4D4D-A681-605E191F554B}"/>
              </a:ext>
            </a:extLst>
          </p:cNvPr>
          <p:cNvSpPr>
            <a:spLocks noGrp="1"/>
          </p:cNvSpPr>
          <p:nvPr/>
        </p:nvSpPr>
        <p:spPr>
          <a:xfrm>
            <a:off x="11239500" y="6429375"/>
            <a:ext cx="476250" cy="266700"/>
          </a:xfrm>
          <a:prstGeom prst="rect">
            <a:avLst/>
          </a:prstGeom>
          <a:noFill/>
          <a:ln w="0">
            <a:noFill/>
          </a:ln>
        </p:spPr>
        <p:txBody>
          <a:bodyPr>
            <a:noAutofit/>
          </a:bodyPr>
          <a:lstStyle/>
          <a:p>
            <a:pPr>
              <a:defRPr sz="1200" b="0">
                <a:solidFill>
                  <a:srgbClr val="536372"/>
                </a:solidFill>
                <a:latin typeface="Bitstream Charter"/>
                <a:ea typeface="Bitstream Charter"/>
                <a:cs typeface="Bitstream Charter"/>
              </a:defRPr>
            </a:pPr>
            <a:r>
              <a:rPr sz="1200" b="0">
                <a:solidFill>
                  <a:srgbClr val="536372"/>
                </a:solidFill>
                <a:latin typeface="Bitstream Charter"/>
                <a:ea typeface="Bitstream Charter"/>
                <a:cs typeface="Bitstream Charter"/>
              </a:rPr>
              <a:t>07</a:t>
            </a:r>
          </a:p>
        </p:txBody>
      </p:sp>
      <p:sp>
        <p:nvSpPr>
          <p:cNvPr id="3" name="Rectángulo 2">
            <a:extLst>
              <a:ext uri="{FF2B5EF4-FFF2-40B4-BE49-F238E27FC236}">
                <a16:creationId xmlns:a16="http://schemas.microsoft.com/office/drawing/2014/main" id="{C581EB0A-54AC-43B4-B88B-B575F8AD32F9}"/>
              </a:ext>
            </a:extLst>
          </p:cNvPr>
          <p:cNvSpPr>
            <a:spLocks noGrp="1"/>
          </p:cNvSpPr>
          <p:nvPr/>
        </p:nvSpPr>
        <p:spPr>
          <a:xfrm>
            <a:off x="571500" y="1666875"/>
            <a:ext cx="6858000" cy="762000"/>
          </a:xfrm>
          <a:prstGeom prst="rect">
            <a:avLst/>
          </a:prstGeom>
          <a:noFill/>
          <a:ln w="0">
            <a:noFill/>
          </a:ln>
        </p:spPr>
        <p:txBody>
          <a:bodyPr>
            <a:noAutofit/>
          </a:bodyPr>
          <a:lstStyle/>
          <a:p>
            <a:pPr>
              <a:defRPr sz="4050" b="1">
                <a:solidFill>
                  <a:srgbClr val="176B98"/>
                </a:solidFill>
                <a:latin typeface="Bitstream Charter"/>
                <a:ea typeface="Bitstream Charter"/>
                <a:cs typeface="Bitstream Charter"/>
              </a:defRPr>
            </a:pPr>
            <a:r>
              <a:rPr sz="4050" b="1">
                <a:solidFill>
                  <a:srgbClr val="176B98"/>
                </a:solidFill>
                <a:latin typeface="Bitstream Charter"/>
                <a:ea typeface="Bitstream Charter"/>
                <a:cs typeface="Bitstream Charter"/>
              </a:rPr>
              <a:t>8 establecimientos</a:t>
            </a:r>
          </a:p>
        </p:txBody>
      </p:sp>
      <p:sp>
        <p:nvSpPr>
          <p:cNvPr id="4" name="Rectángulo 3">
            <a:extLst>
              <a:ext uri="{FF2B5EF4-FFF2-40B4-BE49-F238E27FC236}">
                <a16:creationId xmlns:a16="http://schemas.microsoft.com/office/drawing/2014/main" id="{4D6B55BB-5259-42B8-A64F-486B42C6C5AF}"/>
              </a:ext>
            </a:extLst>
          </p:cNvPr>
          <p:cNvSpPr>
            <a:spLocks noGrp="1"/>
          </p:cNvSpPr>
          <p:nvPr/>
        </p:nvSpPr>
        <p:spPr>
          <a:xfrm>
            <a:off x="571500" y="2581275"/>
            <a:ext cx="10191750" cy="619125"/>
          </a:xfrm>
          <a:prstGeom prst="rect">
            <a:avLst/>
          </a:prstGeom>
          <a:noFill/>
          <a:ln w="0">
            <a:noFill/>
          </a:ln>
        </p:spPr>
        <p:txBody>
          <a:bodyPr>
            <a:noAutofit/>
          </a:bodyPr>
          <a:lstStyle/>
          <a:p>
            <a:pPr>
              <a:defRPr sz="2175" b="0">
                <a:solidFill>
                  <a:srgbClr val="16334A"/>
                </a:solidFill>
                <a:latin typeface="Bitstream Charter"/>
                <a:ea typeface="Bitstream Charter"/>
                <a:cs typeface="Bitstream Charter"/>
              </a:defRPr>
            </a:pPr>
            <a:r>
              <a:rPr sz="2175" b="0">
                <a:solidFill>
                  <a:srgbClr val="16334A"/>
                </a:solidFill>
                <a:latin typeface="Bitstream Charter"/>
                <a:ea typeface="Bitstream Charter"/>
                <a:cs typeface="Bitstream Charter"/>
              </a:rPr>
              <a:t>registrados en el último corte, frente a 26 en 2015 y 2018</a:t>
            </a:r>
          </a:p>
        </p:txBody>
      </p:sp>
      <p:sp>
        <p:nvSpPr>
          <p:cNvPr id="5" name="Rectángulo 4">
            <a:extLst>
              <a:ext uri="{FF2B5EF4-FFF2-40B4-BE49-F238E27FC236}">
                <a16:creationId xmlns:a16="http://schemas.microsoft.com/office/drawing/2014/main" id="{E2DF1AA9-506D-4766-8BA1-CEAE1F539660}"/>
              </a:ext>
            </a:extLst>
          </p:cNvPr>
          <p:cNvSpPr>
            <a:spLocks noGrp="1"/>
          </p:cNvSpPr>
          <p:nvPr/>
        </p:nvSpPr>
        <p:spPr>
          <a:xfrm>
            <a:off x="571500" y="3533775"/>
            <a:ext cx="10382250" cy="666750"/>
          </a:xfrm>
          <a:prstGeom prst="rect">
            <a:avLst/>
          </a:prstGeom>
          <a:noFill/>
          <a:ln w="0">
            <a:noFill/>
          </a:ln>
        </p:spPr>
        <p:txBody>
          <a:bodyPr>
            <a:noAutofit/>
          </a:bodyPr>
          <a:lstStyle/>
          <a:p>
            <a:pPr>
              <a:defRPr sz="2100" b="0">
                <a:solidFill>
                  <a:srgbClr val="16334A"/>
                </a:solidFill>
                <a:latin typeface="Bitstream Charter"/>
                <a:ea typeface="Bitstream Charter"/>
                <a:cs typeface="Bitstream Charter"/>
              </a:defRPr>
            </a:pPr>
            <a:r>
              <a:rPr sz="2100" b="0">
                <a:solidFill>
                  <a:srgbClr val="16334A"/>
                </a:solidFill>
                <a:latin typeface="Bitstream Charter"/>
                <a:ea typeface="Bitstream Charter"/>
                <a:cs typeface="Bitstream Charter"/>
              </a:rPr>
              <a:t>La serie es escasa e irregular: crece, cae bruscamente y vuelve a disminuir.</a:t>
            </a:r>
          </a:p>
        </p:txBody>
      </p:sp>
      <p:sp>
        <p:nvSpPr>
          <p:cNvPr id="6" name="Rectángulo 5">
            <a:extLst>
              <a:ext uri="{FF2B5EF4-FFF2-40B4-BE49-F238E27FC236}">
                <a16:creationId xmlns:a16="http://schemas.microsoft.com/office/drawing/2014/main" id="{917DE68B-3271-4350-BF42-E8ADA9D1866F}"/>
              </a:ext>
            </a:extLst>
          </p:cNvPr>
          <p:cNvSpPr>
            <a:spLocks noGrp="1"/>
          </p:cNvSpPr>
          <p:nvPr/>
        </p:nvSpPr>
        <p:spPr>
          <a:xfrm>
            <a:off x="571500" y="4400550"/>
            <a:ext cx="10572750" cy="952500"/>
          </a:xfrm>
          <a:prstGeom prst="rect">
            <a:avLst/>
          </a:prstGeom>
          <a:noFill/>
          <a:ln w="0">
            <a:noFill/>
          </a:ln>
        </p:spPr>
        <p:txBody>
          <a:bodyPr>
            <a:noAutofit/>
          </a:bodyPr>
          <a:lstStyle/>
          <a:p>
            <a:pPr>
              <a:defRPr sz="2100" b="0">
                <a:solidFill>
                  <a:srgbClr val="16334A"/>
                </a:solidFill>
                <a:latin typeface="Bitstream Charter"/>
                <a:ea typeface="Bitstream Charter"/>
                <a:cs typeface="Bitstream Charter"/>
              </a:defRPr>
            </a:pPr>
            <a:r>
              <a:rPr sz="2100" b="0">
                <a:solidFill>
                  <a:srgbClr val="16334A"/>
                </a:solidFill>
                <a:latin typeface="Bitstream Charter"/>
                <a:ea typeface="Bitstream Charter"/>
                <a:cs typeface="Bitstream Charter"/>
              </a:rPr>
              <a:t>No aparece un patrón espacial claro en el análisis. Además, la ubicación del prestador no delimita dónde atiende a domicilio.</a:t>
            </a:r>
          </a:p>
        </p:txBody>
      </p:sp>
      <p:sp>
        <p:nvSpPr>
          <p:cNvPr id="7" name="Rectángulo 6">
            <a:extLst>
              <a:ext uri="{FF2B5EF4-FFF2-40B4-BE49-F238E27FC236}">
                <a16:creationId xmlns:a16="http://schemas.microsoft.com/office/drawing/2014/main" id="{DDAC2F85-D370-4DBC-BCBD-8FAF659D9C67}"/>
              </a:ext>
            </a:extLst>
          </p:cNvPr>
          <p:cNvSpPr>
            <a:spLocks noGrp="1"/>
          </p:cNvSpPr>
          <p:nvPr/>
        </p:nvSpPr>
        <p:spPr>
          <a:xfrm>
            <a:off x="514350" y="6057900"/>
            <a:ext cx="10715625" cy="447675"/>
          </a:xfrm>
          <a:prstGeom prst="rect">
            <a:avLst/>
          </a:prstGeom>
          <a:noFill/>
          <a:ln w="0">
            <a:noFill/>
          </a:ln>
        </p:spPr>
        <p:txBody>
          <a:bodyPr>
            <a:noAutofit/>
          </a:bodyPr>
          <a:lstStyle/>
          <a:p>
            <a:pPr>
              <a:defRPr sz="1275" b="0">
                <a:solidFill>
                  <a:srgbClr val="536372"/>
                </a:solidFill>
                <a:latin typeface="Bitstream Charter"/>
                <a:ea typeface="Bitstream Charter"/>
                <a:cs typeface="Bitstream Charter"/>
              </a:defRPr>
            </a:pPr>
            <a:r>
              <a:rPr sz="1275" b="0">
                <a:solidFill>
                  <a:srgbClr val="536372"/>
                </a:solidFill>
                <a:latin typeface="Bitstream Charter"/>
                <a:ea typeface="Bitstream Charter"/>
                <a:cs typeface="Bitstream Charter"/>
              </a:rPr>
              <a:t>Los datos no permiten una predicción defendible por AGEB. Esto no demuestra que falte demanda.</a:t>
            </a:r>
          </a:p>
        </p:txBody>
      </p:sp>
    </p:spTree>
    <p:extLst>
      <p:ext uri="{BB962C8B-B14F-4D97-AF65-F5344CB8AC3E}">
        <p14:creationId xmlns:p14="http://schemas.microsoft.com/office/powerpoint/2010/main" val="370069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17DDD7E4-AE98-4150-9AC9-AB985E22C1EC}"/>
              </a:ext>
            </a:extLst>
          </p:cNvPr>
          <p:cNvSpPr>
            <a:spLocks noGrp="1"/>
          </p:cNvSpPr>
          <p:nvPr/>
        </p:nvSpPr>
        <p:spPr>
          <a:xfrm>
            <a:off x="514350" y="333375"/>
            <a:ext cx="11163300" cy="952500"/>
          </a:xfrm>
          <a:prstGeom prst="rect">
            <a:avLst/>
          </a:prstGeom>
          <a:noFill/>
          <a:ln w="0">
            <a:noFill/>
          </a:ln>
        </p:spPr>
        <p:txBody>
          <a:bodyPr>
            <a:noAutofit/>
          </a:bodyPr>
          <a:lstStyle/>
          <a:p>
            <a:pPr>
              <a:defRPr sz="3000" b="1">
                <a:solidFill>
                  <a:srgbClr val="16334A"/>
                </a:solidFill>
                <a:latin typeface="Bitstream Charter"/>
                <a:ea typeface="Bitstream Charter"/>
                <a:cs typeface="Bitstream Charter"/>
              </a:defRPr>
            </a:pPr>
            <a:r>
              <a:rPr sz="3000" b="1">
                <a:solidFill>
                  <a:srgbClr val="16334A"/>
                </a:solidFill>
                <a:latin typeface="Bitstream Charter"/>
                <a:ea typeface="Bitstream Charter"/>
                <a:cs typeface="Bitstream Charter"/>
              </a:rPr>
              <a:t>Asilos: crecimiento esperado con incertidumbre amplia</a:t>
            </a:r>
          </a:p>
        </p:txBody>
      </p:sp>
      <p:sp>
        <p:nvSpPr>
          <p:cNvPr id="2" name="Rectángulo 1">
            <a:extLst>
              <a:ext uri="{FF2B5EF4-FFF2-40B4-BE49-F238E27FC236}">
                <a16:creationId xmlns:a16="http://schemas.microsoft.com/office/drawing/2014/main" id="{5C863303-C94F-491D-A20C-6A8CE1AE66A8}"/>
              </a:ext>
            </a:extLst>
          </p:cNvPr>
          <p:cNvSpPr>
            <a:spLocks noGrp="1"/>
          </p:cNvSpPr>
          <p:nvPr/>
        </p:nvSpPr>
        <p:spPr>
          <a:xfrm>
            <a:off x="11239500" y="6429375"/>
            <a:ext cx="476250" cy="266700"/>
          </a:xfrm>
          <a:prstGeom prst="rect">
            <a:avLst/>
          </a:prstGeom>
          <a:noFill/>
          <a:ln w="0">
            <a:noFill/>
          </a:ln>
        </p:spPr>
        <p:txBody>
          <a:bodyPr>
            <a:noAutofit/>
          </a:bodyPr>
          <a:lstStyle/>
          <a:p>
            <a:pPr>
              <a:defRPr sz="1200" b="0">
                <a:solidFill>
                  <a:srgbClr val="536372"/>
                </a:solidFill>
                <a:latin typeface="Bitstream Charter"/>
                <a:ea typeface="Bitstream Charter"/>
                <a:cs typeface="Bitstream Charter"/>
              </a:defRPr>
            </a:pPr>
            <a:r>
              <a:rPr sz="1200" b="0">
                <a:solidFill>
                  <a:srgbClr val="536372"/>
                </a:solidFill>
                <a:latin typeface="Bitstream Charter"/>
                <a:ea typeface="Bitstream Charter"/>
                <a:cs typeface="Bitstream Charter"/>
              </a:rPr>
              <a:t>08</a:t>
            </a:r>
          </a:p>
        </p:txBody>
      </p:sp>
      <p:graphicFrame>
        <p:nvGraphicFramePr>
          <p:cNvPr id="9" name="Chart"/>
          <p:cNvGraphicFramePr/>
          <p:nvPr/>
        </p:nvGraphicFramePr>
        <p:xfrm>
          <a:off x="619125" y="1600200"/>
          <a:ext cx="7572375" cy="3943350"/>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ángulo 3">
            <a:extLst>
              <a:ext uri="{FF2B5EF4-FFF2-40B4-BE49-F238E27FC236}">
                <a16:creationId xmlns:a16="http://schemas.microsoft.com/office/drawing/2014/main" id="{A42B7979-CE41-4547-B8F7-B565BE8F9BA5}"/>
              </a:ext>
            </a:extLst>
          </p:cNvPr>
          <p:cNvSpPr>
            <a:spLocks noGrp="1"/>
          </p:cNvSpPr>
          <p:nvPr/>
        </p:nvSpPr>
        <p:spPr>
          <a:xfrm>
            <a:off x="8629650" y="1828800"/>
            <a:ext cx="3048000" cy="1095375"/>
          </a:xfrm>
          <a:prstGeom prst="rect">
            <a:avLst/>
          </a:prstGeom>
          <a:noFill/>
          <a:ln w="0">
            <a:noFill/>
          </a:ln>
        </p:spPr>
        <p:txBody>
          <a:bodyPr>
            <a:noAutofit/>
          </a:bodyPr>
          <a:lstStyle/>
          <a:p>
            <a:pPr>
              <a:defRPr sz="2925" b="1">
                <a:solidFill>
                  <a:srgbClr val="CA7A16"/>
                </a:solidFill>
                <a:latin typeface="Bitstream Charter"/>
                <a:ea typeface="Bitstream Charter"/>
                <a:cs typeface="Bitstream Charter"/>
              </a:defRPr>
            </a:pPr>
            <a:r>
              <a:rPr sz="2925" b="1">
                <a:solidFill>
                  <a:srgbClr val="CA7A16"/>
                </a:solidFill>
                <a:latin typeface="Bitstream Charter"/>
                <a:ea typeface="Bitstream Charter"/>
                <a:cs typeface="Bitstream Charter"/>
              </a:rPr>
              <a:t>109 en 2025</a:t>
            </a:r>
          </a:p>
          <a:p>
            <a:pPr>
              <a:defRPr sz="2925" b="1">
                <a:solidFill>
                  <a:srgbClr val="CA7A16"/>
                </a:solidFill>
                <a:latin typeface="Bitstream Charter"/>
                <a:ea typeface="Bitstream Charter"/>
                <a:cs typeface="Bitstream Charter"/>
              </a:defRPr>
            </a:pPr>
            <a:r>
              <a:rPr sz="2925" b="1">
                <a:solidFill>
                  <a:srgbClr val="CA7A16"/>
                </a:solidFill>
                <a:latin typeface="Bitstream Charter"/>
                <a:ea typeface="Bitstream Charter"/>
                <a:cs typeface="Bitstream Charter"/>
              </a:rPr>
              <a:t>124 en 2031</a:t>
            </a:r>
          </a:p>
        </p:txBody>
      </p:sp>
      <p:sp>
        <p:nvSpPr>
          <p:cNvPr id="5" name="Rectángulo 4">
            <a:extLst>
              <a:ext uri="{FF2B5EF4-FFF2-40B4-BE49-F238E27FC236}">
                <a16:creationId xmlns:a16="http://schemas.microsoft.com/office/drawing/2014/main" id="{700876F1-4A51-4D3D-9AEA-709B72C71257}"/>
              </a:ext>
            </a:extLst>
          </p:cNvPr>
          <p:cNvSpPr>
            <a:spLocks noGrp="1"/>
          </p:cNvSpPr>
          <p:nvPr/>
        </p:nvSpPr>
        <p:spPr>
          <a:xfrm>
            <a:off x="8629650" y="3381375"/>
            <a:ext cx="2857500" cy="1619250"/>
          </a:xfrm>
          <a:prstGeom prst="rect">
            <a:avLst/>
          </a:prstGeom>
          <a:noFill/>
          <a:ln w="0">
            <a:noFill/>
          </a:ln>
        </p:spPr>
        <p:txBody>
          <a:bodyPr>
            <a:noAutofit/>
          </a:bodyPr>
          <a:lstStyle/>
          <a:p>
            <a:pPr>
              <a:defRPr sz="1875" b="0">
                <a:solidFill>
                  <a:srgbClr val="16334A"/>
                </a:solidFill>
                <a:latin typeface="Bitstream Charter"/>
                <a:ea typeface="Bitstream Charter"/>
                <a:cs typeface="Bitstream Charter"/>
              </a:defRPr>
            </a:pPr>
            <a:r>
              <a:rPr sz="1875" b="0">
                <a:solidFill>
                  <a:srgbClr val="16334A"/>
                </a:solidFill>
                <a:latin typeface="Bitstream Charter"/>
                <a:ea typeface="Bitstream Charter"/>
                <a:cs typeface="Bitstream Charter"/>
              </a:rPr>
              <a:t>Proyección principal:</a:t>
            </a:r>
          </a:p>
          <a:p>
            <a:pPr>
              <a:defRPr sz="1875" b="0">
                <a:solidFill>
                  <a:srgbClr val="16334A"/>
                </a:solidFill>
                <a:latin typeface="Bitstream Charter"/>
                <a:ea typeface="Bitstream Charter"/>
                <a:cs typeface="Bitstream Charter"/>
              </a:defRPr>
            </a:pPr>
            <a:r>
              <a:rPr sz="1875" b="0">
                <a:solidFill>
                  <a:srgbClr val="16334A"/>
                </a:solidFill>
                <a:latin typeface="Bitstream Charter"/>
                <a:ea typeface="Bitstream Charter"/>
                <a:cs typeface="Bitstream Charter"/>
              </a:rPr>
              <a:t>binomial negativa.</a:t>
            </a:r>
          </a:p>
          <a:p>
            <a:endParaRPr sz="1875" b="0">
              <a:solidFill>
                <a:srgbClr val="16334A"/>
              </a:solidFill>
              <a:latin typeface="Bitstream Charter"/>
              <a:ea typeface="Bitstream Charter"/>
              <a:cs typeface="Bitstream Charter"/>
            </a:endParaRPr>
          </a:p>
          <a:p>
            <a:pPr>
              <a:defRPr sz="1875" b="0">
                <a:solidFill>
                  <a:srgbClr val="16334A"/>
                </a:solidFill>
                <a:latin typeface="Bitstream Charter"/>
                <a:ea typeface="Bitstream Charter"/>
                <a:cs typeface="Bitstream Charter"/>
              </a:defRPr>
            </a:pPr>
            <a:r>
              <a:rPr sz="1875" b="0">
                <a:solidFill>
                  <a:srgbClr val="16334A"/>
                </a:solidFill>
                <a:latin typeface="Bitstream Charter"/>
                <a:ea typeface="Bitstream Charter"/>
                <a:cs typeface="Bitstream Charter"/>
              </a:rPr>
              <a:t>Verificación jerárquica:</a:t>
            </a:r>
          </a:p>
          <a:p>
            <a:pPr>
              <a:defRPr sz="1875" b="0">
                <a:solidFill>
                  <a:srgbClr val="16334A"/>
                </a:solidFill>
                <a:latin typeface="Bitstream Charter"/>
                <a:ea typeface="Bitstream Charter"/>
                <a:cs typeface="Bitstream Charter"/>
              </a:defRPr>
            </a:pPr>
            <a:r>
              <a:rPr sz="1875" b="0">
                <a:solidFill>
                  <a:srgbClr val="16334A"/>
                </a:solidFill>
                <a:latin typeface="Bitstream Charter"/>
                <a:ea typeface="Bitstream Charter"/>
                <a:cs typeface="Bitstream Charter"/>
              </a:rPr>
              <a:t>122 asilos en 2031.</a:t>
            </a:r>
          </a:p>
        </p:txBody>
      </p:sp>
      <p:sp>
        <p:nvSpPr>
          <p:cNvPr id="6" name="Rectángulo 5">
            <a:extLst>
              <a:ext uri="{FF2B5EF4-FFF2-40B4-BE49-F238E27FC236}">
                <a16:creationId xmlns:a16="http://schemas.microsoft.com/office/drawing/2014/main" id="{9B769A60-6E0F-4716-9115-F96E0876065A}"/>
              </a:ext>
            </a:extLst>
          </p:cNvPr>
          <p:cNvSpPr>
            <a:spLocks noGrp="1"/>
          </p:cNvSpPr>
          <p:nvPr/>
        </p:nvSpPr>
        <p:spPr>
          <a:xfrm>
            <a:off x="514350" y="6057900"/>
            <a:ext cx="10715625" cy="447675"/>
          </a:xfrm>
          <a:prstGeom prst="rect">
            <a:avLst/>
          </a:prstGeom>
          <a:noFill/>
          <a:ln w="0">
            <a:noFill/>
          </a:ln>
        </p:spPr>
        <p:txBody>
          <a:bodyPr>
            <a:noAutofit/>
          </a:bodyPr>
          <a:lstStyle/>
          <a:p>
            <a:pPr>
              <a:defRPr sz="1275" b="0">
                <a:solidFill>
                  <a:srgbClr val="536372"/>
                </a:solidFill>
                <a:latin typeface="Bitstream Charter"/>
                <a:ea typeface="Bitstream Charter"/>
                <a:cs typeface="Bitstream Charter"/>
              </a:defRPr>
            </a:pPr>
            <a:r>
              <a:rPr sz="1275" b="0">
                <a:solidFill>
                  <a:srgbClr val="536372"/>
                </a:solidFill>
                <a:latin typeface="Bitstream Charter"/>
                <a:ea typeface="Bitstream Charter"/>
                <a:cs typeface="Bitstream Charter"/>
              </a:rPr>
              <a:t>Intervalo predictivo 90% en 2031: 95–157. El crecimiento es plausible, pero el intervalo incluye cifras menores a 109.</a:t>
            </a:r>
          </a:p>
        </p:txBody>
      </p:sp>
    </p:spTree>
    <p:extLst>
      <p:ext uri="{BB962C8B-B14F-4D97-AF65-F5344CB8AC3E}">
        <p14:creationId xmlns:p14="http://schemas.microsoft.com/office/powerpoint/2010/main" val="354650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6CA24088-2243-47BA-8903-66A70A926221}"/>
              </a:ext>
            </a:extLst>
          </p:cNvPr>
          <p:cNvSpPr>
            <a:spLocks noGrp="1"/>
          </p:cNvSpPr>
          <p:nvPr/>
        </p:nvSpPr>
        <p:spPr>
          <a:xfrm>
            <a:off x="514350" y="333375"/>
            <a:ext cx="11163300" cy="952500"/>
          </a:xfrm>
          <a:prstGeom prst="rect">
            <a:avLst/>
          </a:prstGeom>
          <a:noFill/>
          <a:ln w="0">
            <a:noFill/>
          </a:ln>
        </p:spPr>
        <p:txBody>
          <a:bodyPr>
            <a:noAutofit/>
          </a:bodyPr>
          <a:lstStyle/>
          <a:p>
            <a:pPr>
              <a:defRPr sz="3000" b="1">
                <a:solidFill>
                  <a:srgbClr val="16334A"/>
                </a:solidFill>
                <a:latin typeface="Bitstream Charter"/>
                <a:ea typeface="Bitstream Charter"/>
                <a:cs typeface="Bitstream Charter"/>
              </a:defRPr>
            </a:pPr>
            <a:r>
              <a:rPr sz="3000" b="1">
                <a:solidFill>
                  <a:srgbClr val="16334A"/>
                </a:solidFill>
                <a:latin typeface="Bitstream Charter"/>
                <a:ea typeface="Bitstream Charter"/>
                <a:cs typeface="Bitstream Charter"/>
              </a:rPr>
              <a:t>La población crecería más rápido que la oferta</a:t>
            </a:r>
          </a:p>
        </p:txBody>
      </p:sp>
      <p:sp>
        <p:nvSpPr>
          <p:cNvPr id="2" name="Rectángulo 1">
            <a:extLst>
              <a:ext uri="{FF2B5EF4-FFF2-40B4-BE49-F238E27FC236}">
                <a16:creationId xmlns:a16="http://schemas.microsoft.com/office/drawing/2014/main" id="{4D398B93-6B7B-4BA2-A9FD-6382D032AC2E}"/>
              </a:ext>
            </a:extLst>
          </p:cNvPr>
          <p:cNvSpPr>
            <a:spLocks noGrp="1"/>
          </p:cNvSpPr>
          <p:nvPr/>
        </p:nvSpPr>
        <p:spPr>
          <a:xfrm>
            <a:off x="11239500" y="6429375"/>
            <a:ext cx="476250" cy="266700"/>
          </a:xfrm>
          <a:prstGeom prst="rect">
            <a:avLst/>
          </a:prstGeom>
          <a:noFill/>
          <a:ln w="0">
            <a:noFill/>
          </a:ln>
        </p:spPr>
        <p:txBody>
          <a:bodyPr>
            <a:noAutofit/>
          </a:bodyPr>
          <a:lstStyle/>
          <a:p>
            <a:pPr>
              <a:defRPr sz="1200" b="0">
                <a:solidFill>
                  <a:srgbClr val="536372"/>
                </a:solidFill>
                <a:latin typeface="Bitstream Charter"/>
                <a:ea typeface="Bitstream Charter"/>
                <a:cs typeface="Bitstream Charter"/>
              </a:defRPr>
            </a:pPr>
            <a:r>
              <a:rPr sz="1200" b="0">
                <a:solidFill>
                  <a:srgbClr val="536372"/>
                </a:solidFill>
                <a:latin typeface="Bitstream Charter"/>
                <a:ea typeface="Bitstream Charter"/>
                <a:cs typeface="Bitstream Charter"/>
              </a:rPr>
              <a:t>09</a:t>
            </a:r>
          </a:p>
        </p:txBody>
      </p:sp>
      <p:graphicFrame>
        <p:nvGraphicFramePr>
          <p:cNvPr id="10" name="Chart"/>
          <p:cNvGraphicFramePr/>
          <p:nvPr/>
        </p:nvGraphicFramePr>
        <p:xfrm>
          <a:off x="571500" y="1666875"/>
          <a:ext cx="7620000" cy="3790950"/>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ángulo 3">
            <a:extLst>
              <a:ext uri="{FF2B5EF4-FFF2-40B4-BE49-F238E27FC236}">
                <a16:creationId xmlns:a16="http://schemas.microsoft.com/office/drawing/2014/main" id="{587CB9BC-4B39-43CF-9143-9438D4C87C0E}"/>
              </a:ext>
            </a:extLst>
          </p:cNvPr>
          <p:cNvSpPr>
            <a:spLocks noGrp="1"/>
          </p:cNvSpPr>
          <p:nvPr/>
        </p:nvSpPr>
        <p:spPr>
          <a:xfrm>
            <a:off x="8715375" y="1676400"/>
            <a:ext cx="2857500" cy="904875"/>
          </a:xfrm>
          <a:prstGeom prst="rect">
            <a:avLst/>
          </a:prstGeom>
          <a:noFill/>
          <a:ln w="0">
            <a:noFill/>
          </a:ln>
        </p:spPr>
        <p:txBody>
          <a:bodyPr>
            <a:noAutofit/>
          </a:bodyPr>
          <a:lstStyle/>
          <a:p>
            <a:pPr>
              <a:defRPr sz="2850" b="1">
                <a:solidFill>
                  <a:srgbClr val="AF3543"/>
                </a:solidFill>
                <a:latin typeface="Bitstream Charter"/>
                <a:ea typeface="Bitstream Charter"/>
                <a:cs typeface="Bitstream Charter"/>
              </a:defRPr>
            </a:pPr>
            <a:r>
              <a:rPr sz="2850" b="1">
                <a:solidFill>
                  <a:srgbClr val="AF3543"/>
                </a:solidFill>
                <a:latin typeface="Bitstream Charter"/>
                <a:ea typeface="Bitstream Charter"/>
                <a:cs typeface="Bitstream Charter"/>
              </a:rPr>
              <a:t>≈ 5% más oferta</a:t>
            </a:r>
          </a:p>
        </p:txBody>
      </p:sp>
      <p:sp>
        <p:nvSpPr>
          <p:cNvPr id="5" name="Rectángulo 4">
            <a:extLst>
              <a:ext uri="{FF2B5EF4-FFF2-40B4-BE49-F238E27FC236}">
                <a16:creationId xmlns:a16="http://schemas.microsoft.com/office/drawing/2014/main" id="{8E17DEBA-1BAC-455A-8048-A7C74DBFEEA6}"/>
              </a:ext>
            </a:extLst>
          </p:cNvPr>
          <p:cNvSpPr>
            <a:spLocks noGrp="1"/>
          </p:cNvSpPr>
          <p:nvPr/>
        </p:nvSpPr>
        <p:spPr>
          <a:xfrm>
            <a:off x="8715375" y="2628900"/>
            <a:ext cx="2819400" cy="1428750"/>
          </a:xfrm>
          <a:prstGeom prst="rect">
            <a:avLst/>
          </a:prstGeom>
          <a:noFill/>
          <a:ln w="0">
            <a:noFill/>
          </a:ln>
        </p:spPr>
        <p:txBody>
          <a:bodyPr>
            <a:noAutofit/>
          </a:bodyPr>
          <a:lstStyle/>
          <a:p>
            <a:pPr>
              <a:defRPr sz="2025" b="0">
                <a:solidFill>
                  <a:srgbClr val="16334A"/>
                </a:solidFill>
                <a:latin typeface="Bitstream Charter"/>
                <a:ea typeface="Bitstream Charter"/>
                <a:cs typeface="Bitstream Charter"/>
              </a:defRPr>
            </a:pPr>
            <a:r>
              <a:rPr sz="2025" b="0">
                <a:solidFill>
                  <a:srgbClr val="16334A"/>
                </a:solidFill>
                <a:latin typeface="Bitstream Charter"/>
                <a:ea typeface="Bitstream Charter"/>
                <a:cs typeface="Bitstream Charter"/>
              </a:rPr>
              <a:t>por cada 10% más de población de 60+, según la relación estimada.</a:t>
            </a:r>
          </a:p>
        </p:txBody>
      </p:sp>
      <p:sp>
        <p:nvSpPr>
          <p:cNvPr id="6" name="Rectángulo 5">
            <a:extLst>
              <a:ext uri="{FF2B5EF4-FFF2-40B4-BE49-F238E27FC236}">
                <a16:creationId xmlns:a16="http://schemas.microsoft.com/office/drawing/2014/main" id="{542C5872-E6F3-4A2F-A3D4-EF1758E3FF78}"/>
              </a:ext>
            </a:extLst>
          </p:cNvPr>
          <p:cNvSpPr>
            <a:spLocks noGrp="1"/>
          </p:cNvSpPr>
          <p:nvPr/>
        </p:nvSpPr>
        <p:spPr>
          <a:xfrm>
            <a:off x="8715375" y="4505325"/>
            <a:ext cx="2857500" cy="962025"/>
          </a:xfrm>
          <a:prstGeom prst="rect">
            <a:avLst/>
          </a:prstGeom>
          <a:noFill/>
          <a:ln w="0">
            <a:noFill/>
          </a:ln>
        </p:spPr>
        <p:txBody>
          <a:bodyPr>
            <a:noAutofit/>
          </a:bodyPr>
          <a:lstStyle/>
          <a:p>
            <a:pPr>
              <a:defRPr sz="1950" b="0">
                <a:solidFill>
                  <a:srgbClr val="16334A"/>
                </a:solidFill>
                <a:latin typeface="Bitstream Charter"/>
                <a:ea typeface="Bitstream Charter"/>
                <a:cs typeface="Bitstream Charter"/>
              </a:defRPr>
            </a:pPr>
            <a:r>
              <a:rPr sz="1950" b="0">
                <a:solidFill>
                  <a:srgbClr val="16334A"/>
                </a:solidFill>
                <a:latin typeface="Bitstream Charter"/>
                <a:ea typeface="Bitstream Charter"/>
                <a:cs typeface="Bitstream Charter"/>
              </a:rPr>
              <a:t>La razón aumenta incluso con el crecimiento previsto de asilos.</a:t>
            </a:r>
          </a:p>
        </p:txBody>
      </p:sp>
      <p:sp>
        <p:nvSpPr>
          <p:cNvPr id="7" name="Rectángulo 6">
            <a:extLst>
              <a:ext uri="{FF2B5EF4-FFF2-40B4-BE49-F238E27FC236}">
                <a16:creationId xmlns:a16="http://schemas.microsoft.com/office/drawing/2014/main" id="{D58312A2-C602-4E4A-8AD1-E9A5AB965978}"/>
              </a:ext>
            </a:extLst>
          </p:cNvPr>
          <p:cNvSpPr>
            <a:spLocks noGrp="1"/>
          </p:cNvSpPr>
          <p:nvPr/>
        </p:nvSpPr>
        <p:spPr>
          <a:xfrm>
            <a:off x="514350" y="6057900"/>
            <a:ext cx="10715625" cy="447675"/>
          </a:xfrm>
          <a:prstGeom prst="rect">
            <a:avLst/>
          </a:prstGeom>
          <a:noFill/>
          <a:ln w="0">
            <a:noFill/>
          </a:ln>
        </p:spPr>
        <p:txBody>
          <a:bodyPr>
            <a:noAutofit/>
          </a:bodyPr>
          <a:lstStyle/>
          <a:p>
            <a:pPr>
              <a:defRPr sz="1275" b="0">
                <a:solidFill>
                  <a:srgbClr val="536372"/>
                </a:solidFill>
                <a:latin typeface="Bitstream Charter"/>
                <a:ea typeface="Bitstream Charter"/>
                <a:cs typeface="Bitstream Charter"/>
              </a:defRPr>
            </a:pPr>
            <a:r>
              <a:rPr sz="1275" b="0">
                <a:solidFill>
                  <a:srgbClr val="536372"/>
                </a:solidFill>
                <a:latin typeface="Bitstream Charter"/>
                <a:ea typeface="Bitstream Charter"/>
                <a:cs typeface="Bitstream Charter"/>
              </a:rPr>
              <a:t>2025: población estimada y oferta observada. 2027–2031: ambas proyectadas. La razón no mide ocupación ni camas.</a:t>
            </a:r>
          </a:p>
        </p:txBody>
      </p:sp>
    </p:spTree>
    <p:extLst>
      <p:ext uri="{BB962C8B-B14F-4D97-AF65-F5344CB8AC3E}">
        <p14:creationId xmlns:p14="http://schemas.microsoft.com/office/powerpoint/2010/main" val="1616844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DD1E8C4B-CDE8-4423-B2F6-244E2E39DA9E}"/>
              </a:ext>
            </a:extLst>
          </p:cNvPr>
          <p:cNvSpPr>
            <a:spLocks noGrp="1"/>
          </p:cNvSpPr>
          <p:nvPr/>
        </p:nvSpPr>
        <p:spPr>
          <a:xfrm>
            <a:off x="514350" y="333375"/>
            <a:ext cx="11163300" cy="952500"/>
          </a:xfrm>
          <a:prstGeom prst="rect">
            <a:avLst/>
          </a:prstGeom>
          <a:noFill/>
          <a:ln w="0">
            <a:noFill/>
          </a:ln>
        </p:spPr>
        <p:txBody>
          <a:bodyPr>
            <a:noAutofit/>
          </a:bodyPr>
          <a:lstStyle/>
          <a:p>
            <a:pPr>
              <a:defRPr sz="3000" b="1">
                <a:solidFill>
                  <a:srgbClr val="16334A"/>
                </a:solidFill>
                <a:latin typeface="Bitstream Charter"/>
                <a:ea typeface="Bitstream Charter"/>
                <a:cs typeface="Bitstream Charter"/>
              </a:defRPr>
            </a:pPr>
            <a:r>
              <a:rPr sz="3000" b="1">
                <a:solidFill>
                  <a:srgbClr val="16334A"/>
                </a:solidFill>
                <a:latin typeface="Bitstream Charter"/>
                <a:ea typeface="Bitstream Charter"/>
                <a:cs typeface="Bitstream Charter"/>
              </a:rPr>
              <a:t>La oferta también presenta diferencias territoriales</a:t>
            </a:r>
          </a:p>
        </p:txBody>
      </p:sp>
      <p:sp>
        <p:nvSpPr>
          <p:cNvPr id="2" name="Rectángulo 1">
            <a:extLst>
              <a:ext uri="{FF2B5EF4-FFF2-40B4-BE49-F238E27FC236}">
                <a16:creationId xmlns:a16="http://schemas.microsoft.com/office/drawing/2014/main" id="{19128E39-07E0-427A-A3D9-121BD4CD732A}"/>
              </a:ext>
            </a:extLst>
          </p:cNvPr>
          <p:cNvSpPr>
            <a:spLocks noGrp="1"/>
          </p:cNvSpPr>
          <p:nvPr/>
        </p:nvSpPr>
        <p:spPr>
          <a:xfrm>
            <a:off x="11239500" y="6429375"/>
            <a:ext cx="476250" cy="266700"/>
          </a:xfrm>
          <a:prstGeom prst="rect">
            <a:avLst/>
          </a:prstGeom>
          <a:noFill/>
          <a:ln w="0">
            <a:noFill/>
          </a:ln>
        </p:spPr>
        <p:txBody>
          <a:bodyPr>
            <a:noAutofit/>
          </a:bodyPr>
          <a:lstStyle/>
          <a:p>
            <a:pPr>
              <a:defRPr sz="1200" b="0">
                <a:solidFill>
                  <a:srgbClr val="536372"/>
                </a:solidFill>
                <a:latin typeface="Bitstream Charter"/>
                <a:ea typeface="Bitstream Charter"/>
                <a:cs typeface="Bitstream Charter"/>
              </a:defRPr>
            </a:pPr>
            <a:r>
              <a:rPr sz="1200" b="0">
                <a:solidFill>
                  <a:srgbClr val="536372"/>
                </a:solidFill>
                <a:latin typeface="Bitstream Charter"/>
                <a:ea typeface="Bitstream Charter"/>
                <a:cs typeface="Bitstream Charter"/>
              </a:rPr>
              <a:t>10</a:t>
            </a:r>
          </a:p>
        </p:txBody>
      </p:sp>
      <p:pic>
        <p:nvPicPr>
          <p:cNvPr id="7" name="Imagen 6"/>
          <p:cNvPicPr>
            <a:picLocks noChangeAspect="1"/>
          </p:cNvPicPr>
          <p:nvPr/>
        </p:nvPicPr>
        <p:blipFill>
          <a:blip r:embed="rId3"/>
          <a:stretch/>
        </p:blipFill>
        <p:spPr>
          <a:xfrm>
            <a:off x="697534" y="1362075"/>
            <a:ext cx="10796932" cy="4076700"/>
          </a:xfrm>
          <a:prstGeom prst="rect">
            <a:avLst/>
          </a:prstGeom>
        </p:spPr>
      </p:pic>
      <p:sp>
        <p:nvSpPr>
          <p:cNvPr id="4" name="Rectángulo 3">
            <a:extLst>
              <a:ext uri="{FF2B5EF4-FFF2-40B4-BE49-F238E27FC236}">
                <a16:creationId xmlns:a16="http://schemas.microsoft.com/office/drawing/2014/main" id="{B7EEF7C9-6584-4E26-9C3E-0A9D7DA362E9}"/>
              </a:ext>
            </a:extLst>
          </p:cNvPr>
          <p:cNvSpPr>
            <a:spLocks noGrp="1"/>
          </p:cNvSpPr>
          <p:nvPr/>
        </p:nvSpPr>
        <p:spPr>
          <a:xfrm>
            <a:off x="571500" y="5524500"/>
            <a:ext cx="10810875" cy="742950"/>
          </a:xfrm>
          <a:prstGeom prst="rect">
            <a:avLst/>
          </a:prstGeom>
          <a:noFill/>
          <a:ln w="0">
            <a:noFill/>
          </a:ln>
        </p:spPr>
        <p:txBody>
          <a:bodyPr>
            <a:noAutofit/>
          </a:bodyPr>
          <a:lstStyle/>
          <a:p>
            <a:pPr>
              <a:defRPr sz="1950" b="0">
                <a:solidFill>
                  <a:srgbClr val="16334A"/>
                </a:solidFill>
                <a:latin typeface="Bitstream Charter"/>
                <a:ea typeface="Bitstream Charter"/>
                <a:cs typeface="Bitstream Charter"/>
              </a:defRPr>
            </a:pPr>
            <a:r>
              <a:rPr sz="1950" b="0">
                <a:solidFill>
                  <a:srgbClr val="16334A"/>
                </a:solidFill>
                <a:latin typeface="Bitstream Charter"/>
                <a:ea typeface="Bitstream Charter"/>
                <a:cs typeface="Bitstream Charter"/>
              </a:rPr>
              <a:t>El modelo jerárquico encuentra diferencias que población y superficie no explican. 26 de las 40 regiones del modelo cruzan límites de alcaldía.</a:t>
            </a:r>
          </a:p>
        </p:txBody>
      </p:sp>
    </p:spTree>
    <p:extLst>
      <p:ext uri="{BB962C8B-B14F-4D97-AF65-F5344CB8AC3E}">
        <p14:creationId xmlns:p14="http://schemas.microsoft.com/office/powerpoint/2010/main" val="1982219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8FB1373B-D1C9-4B42-99E0-34514C0061E7}"/>
              </a:ext>
            </a:extLst>
          </p:cNvPr>
          <p:cNvSpPr>
            <a:spLocks noGrp="1"/>
          </p:cNvSpPr>
          <p:nvPr/>
        </p:nvSpPr>
        <p:spPr>
          <a:xfrm>
            <a:off x="514350" y="333375"/>
            <a:ext cx="11163300" cy="952500"/>
          </a:xfrm>
          <a:prstGeom prst="rect">
            <a:avLst/>
          </a:prstGeom>
          <a:noFill/>
          <a:ln w="0">
            <a:noFill/>
          </a:ln>
        </p:spPr>
        <p:txBody>
          <a:bodyPr>
            <a:noAutofit/>
          </a:bodyPr>
          <a:lstStyle/>
          <a:p>
            <a:pPr>
              <a:defRPr sz="3000" b="1">
                <a:solidFill>
                  <a:srgbClr val="16334A"/>
                </a:solidFill>
                <a:latin typeface="Bitstream Charter"/>
                <a:ea typeface="Bitstream Charter"/>
                <a:cs typeface="Bitstream Charter"/>
              </a:defRPr>
            </a:pPr>
            <a:r>
              <a:rPr sz="3000" b="1">
                <a:solidFill>
                  <a:srgbClr val="16334A"/>
                </a:solidFill>
                <a:latin typeface="Bitstream Charter"/>
                <a:ea typeface="Bitstream Charter"/>
                <a:cs typeface="Bitstream Charter"/>
              </a:rPr>
              <a:t>4. Desajuste entre crecimiento demográfico y oferta</a:t>
            </a:r>
          </a:p>
        </p:txBody>
      </p:sp>
      <p:sp>
        <p:nvSpPr>
          <p:cNvPr id="2" name="Rectángulo 1">
            <a:extLst>
              <a:ext uri="{FF2B5EF4-FFF2-40B4-BE49-F238E27FC236}">
                <a16:creationId xmlns:a16="http://schemas.microsoft.com/office/drawing/2014/main" id="{A619C4A5-BCD6-4284-989F-F38DF78B6BC5}"/>
              </a:ext>
            </a:extLst>
          </p:cNvPr>
          <p:cNvSpPr>
            <a:spLocks noGrp="1"/>
          </p:cNvSpPr>
          <p:nvPr/>
        </p:nvSpPr>
        <p:spPr>
          <a:xfrm>
            <a:off x="11239500" y="6429375"/>
            <a:ext cx="476250" cy="266700"/>
          </a:xfrm>
          <a:prstGeom prst="rect">
            <a:avLst/>
          </a:prstGeom>
          <a:noFill/>
          <a:ln w="0">
            <a:noFill/>
          </a:ln>
        </p:spPr>
        <p:txBody>
          <a:bodyPr>
            <a:noAutofit/>
          </a:bodyPr>
          <a:lstStyle/>
          <a:p>
            <a:pPr>
              <a:defRPr sz="1200" b="0">
                <a:solidFill>
                  <a:srgbClr val="536372"/>
                </a:solidFill>
                <a:latin typeface="Bitstream Charter"/>
                <a:ea typeface="Bitstream Charter"/>
                <a:cs typeface="Bitstream Charter"/>
              </a:defRPr>
            </a:pPr>
            <a:r>
              <a:rPr sz="1200" b="0">
                <a:solidFill>
                  <a:srgbClr val="536372"/>
                </a:solidFill>
                <a:latin typeface="Bitstream Charter"/>
                <a:ea typeface="Bitstream Charter"/>
                <a:cs typeface="Bitstream Charter"/>
              </a:rPr>
              <a:t>11</a:t>
            </a:r>
          </a:p>
        </p:txBody>
      </p:sp>
      <p:pic>
        <p:nvPicPr>
          <p:cNvPr id="8" name="Imagen 7"/>
          <p:cNvPicPr>
            <a:picLocks noChangeAspect="1"/>
          </p:cNvPicPr>
          <p:nvPr/>
        </p:nvPicPr>
        <p:blipFill>
          <a:blip r:embed="rId3"/>
          <a:stretch/>
        </p:blipFill>
        <p:spPr>
          <a:xfrm>
            <a:off x="863387" y="1333500"/>
            <a:ext cx="10465226" cy="4143375"/>
          </a:xfrm>
          <a:prstGeom prst="rect">
            <a:avLst/>
          </a:prstGeom>
        </p:spPr>
      </p:pic>
      <p:sp>
        <p:nvSpPr>
          <p:cNvPr id="4" name="Rectángulo 3">
            <a:extLst>
              <a:ext uri="{FF2B5EF4-FFF2-40B4-BE49-F238E27FC236}">
                <a16:creationId xmlns:a16="http://schemas.microsoft.com/office/drawing/2014/main" id="{5A5A8377-A10A-43F7-B40B-798ADA4E090F}"/>
              </a:ext>
            </a:extLst>
          </p:cNvPr>
          <p:cNvSpPr>
            <a:spLocks noGrp="1"/>
          </p:cNvSpPr>
          <p:nvPr/>
        </p:nvSpPr>
        <p:spPr>
          <a:xfrm>
            <a:off x="571500" y="5476875"/>
            <a:ext cx="10858500" cy="723900"/>
          </a:xfrm>
          <a:prstGeom prst="rect">
            <a:avLst/>
          </a:prstGeom>
          <a:noFill/>
          <a:ln w="0">
            <a:noFill/>
          </a:ln>
        </p:spPr>
        <p:txBody>
          <a:bodyPr>
            <a:noAutofit/>
          </a:bodyPr>
          <a:lstStyle/>
          <a:p>
            <a:pPr>
              <a:defRPr sz="1875" b="0">
                <a:solidFill>
                  <a:srgbClr val="16334A"/>
                </a:solidFill>
                <a:latin typeface="Bitstream Charter"/>
                <a:ea typeface="Bitstream Charter"/>
                <a:cs typeface="Bitstream Charter"/>
              </a:defRPr>
            </a:pPr>
            <a:r>
              <a:rPr sz="1875" b="0">
                <a:solidFill>
                  <a:srgbClr val="16334A"/>
                </a:solidFill>
                <a:latin typeface="Bitstream Charter"/>
                <a:ea typeface="Bitstream Charter"/>
                <a:cs typeface="Bitstream Charter"/>
              </a:rPr>
              <a:t>El crecimiento de población y la oferta existente se distribuyen de forma desigual. El escenario mantiene fijos los 108 asilos de la muestra territorial de 2025.</a:t>
            </a:r>
          </a:p>
        </p:txBody>
      </p:sp>
      <p:sp>
        <p:nvSpPr>
          <p:cNvPr id="5" name="Rectángulo 4">
            <a:extLst>
              <a:ext uri="{FF2B5EF4-FFF2-40B4-BE49-F238E27FC236}">
                <a16:creationId xmlns:a16="http://schemas.microsoft.com/office/drawing/2014/main" id="{6E26B3BF-8AE2-4892-9CFD-E48B0997AEBD}"/>
              </a:ext>
            </a:extLst>
          </p:cNvPr>
          <p:cNvSpPr>
            <a:spLocks noGrp="1"/>
          </p:cNvSpPr>
          <p:nvPr/>
        </p:nvSpPr>
        <p:spPr>
          <a:xfrm>
            <a:off x="514350" y="6057900"/>
            <a:ext cx="10715625" cy="447675"/>
          </a:xfrm>
          <a:prstGeom prst="rect">
            <a:avLst/>
          </a:prstGeom>
          <a:noFill/>
          <a:ln w="0">
            <a:noFill/>
          </a:ln>
        </p:spPr>
        <p:txBody>
          <a:bodyPr>
            <a:noAutofit/>
          </a:bodyPr>
          <a:lstStyle/>
          <a:p>
            <a:pPr>
              <a:defRPr sz="1275" b="0">
                <a:solidFill>
                  <a:srgbClr val="536372"/>
                </a:solidFill>
                <a:latin typeface="Bitstream Charter"/>
                <a:ea typeface="Bitstream Charter"/>
                <a:cs typeface="Bitstream Charter"/>
              </a:defRPr>
            </a:pPr>
            <a:r>
              <a:rPr sz="1275" b="0">
                <a:solidFill>
                  <a:srgbClr val="536372"/>
                </a:solidFill>
                <a:latin typeface="Bitstream Charter"/>
                <a:ea typeface="Bitstream Charter"/>
                <a:cs typeface="Bitstream Charter"/>
              </a:rPr>
              <a:t>Los puntos marcan AGEB con asilos. El mapa diagnostica presión demográfica, no acceso a una cama.</a:t>
            </a:r>
          </a:p>
        </p:txBody>
      </p:sp>
    </p:spTree>
    <p:extLst>
      <p:ext uri="{BB962C8B-B14F-4D97-AF65-F5344CB8AC3E}">
        <p14:creationId xmlns:p14="http://schemas.microsoft.com/office/powerpoint/2010/main" val="106497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5CA2CFF3-0BC1-492A-92AA-8B207A3B947B}"/>
              </a:ext>
            </a:extLst>
          </p:cNvPr>
          <p:cNvSpPr>
            <a:spLocks noGrp="1"/>
          </p:cNvSpPr>
          <p:nvPr/>
        </p:nvSpPr>
        <p:spPr>
          <a:xfrm>
            <a:off x="514350" y="333375"/>
            <a:ext cx="11163300" cy="952500"/>
          </a:xfrm>
          <a:prstGeom prst="rect">
            <a:avLst/>
          </a:prstGeom>
          <a:noFill/>
          <a:ln w="0">
            <a:noFill/>
          </a:ln>
        </p:spPr>
        <p:txBody>
          <a:bodyPr>
            <a:noAutofit/>
          </a:bodyPr>
          <a:lstStyle/>
          <a:p>
            <a:pPr>
              <a:defRPr sz="3000" b="1">
                <a:solidFill>
                  <a:srgbClr val="16334A"/>
                </a:solidFill>
                <a:latin typeface="Bitstream Charter"/>
                <a:ea typeface="Bitstream Charter"/>
                <a:cs typeface="Bitstream Charter"/>
              </a:defRPr>
            </a:pPr>
            <a:r>
              <a:rPr sz="3000" b="1">
                <a:solidFill>
                  <a:srgbClr val="16334A"/>
                </a:solidFill>
                <a:latin typeface="Bitstream Charter"/>
                <a:ea typeface="Bitstream Charter"/>
                <a:cs typeface="Bitstream Charter"/>
              </a:rPr>
              <a:t>El desajuste varía hasta 6.6 veces entre alcaldías</a:t>
            </a:r>
          </a:p>
        </p:txBody>
      </p:sp>
      <p:sp>
        <p:nvSpPr>
          <p:cNvPr id="2" name="Rectángulo 1">
            <a:extLst>
              <a:ext uri="{FF2B5EF4-FFF2-40B4-BE49-F238E27FC236}">
                <a16:creationId xmlns:a16="http://schemas.microsoft.com/office/drawing/2014/main" id="{BD1523F9-E96A-4323-B29C-44EA38A27820}"/>
              </a:ext>
            </a:extLst>
          </p:cNvPr>
          <p:cNvSpPr>
            <a:spLocks noGrp="1"/>
          </p:cNvSpPr>
          <p:nvPr/>
        </p:nvSpPr>
        <p:spPr>
          <a:xfrm>
            <a:off x="11239500" y="6429375"/>
            <a:ext cx="476250" cy="266700"/>
          </a:xfrm>
          <a:prstGeom prst="rect">
            <a:avLst/>
          </a:prstGeom>
          <a:noFill/>
          <a:ln w="0">
            <a:noFill/>
          </a:ln>
        </p:spPr>
        <p:txBody>
          <a:bodyPr>
            <a:noAutofit/>
          </a:bodyPr>
          <a:lstStyle/>
          <a:p>
            <a:pPr>
              <a:defRPr sz="1200" b="0">
                <a:solidFill>
                  <a:srgbClr val="536372"/>
                </a:solidFill>
                <a:latin typeface="Bitstream Charter"/>
                <a:ea typeface="Bitstream Charter"/>
                <a:cs typeface="Bitstream Charter"/>
              </a:defRPr>
            </a:pPr>
            <a:r>
              <a:rPr sz="1200" b="0">
                <a:solidFill>
                  <a:srgbClr val="536372"/>
                </a:solidFill>
                <a:latin typeface="Bitstream Charter"/>
                <a:ea typeface="Bitstream Charter"/>
                <a:cs typeface="Bitstream Charter"/>
              </a:rPr>
              <a:t>12</a:t>
            </a:r>
          </a:p>
        </p:txBody>
      </p:sp>
      <p:graphicFrame>
        <p:nvGraphicFramePr>
          <p:cNvPr id="9" name="Chart"/>
          <p:cNvGraphicFramePr/>
          <p:nvPr/>
        </p:nvGraphicFramePr>
        <p:xfrm>
          <a:off x="571500" y="1571625"/>
          <a:ext cx="7810500" cy="3905250"/>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ángulo 3">
            <a:extLst>
              <a:ext uri="{FF2B5EF4-FFF2-40B4-BE49-F238E27FC236}">
                <a16:creationId xmlns:a16="http://schemas.microsoft.com/office/drawing/2014/main" id="{694BFC2E-82B6-40E8-B8A8-C55FDD8E93CC}"/>
              </a:ext>
            </a:extLst>
          </p:cNvPr>
          <p:cNvSpPr>
            <a:spLocks noGrp="1"/>
          </p:cNvSpPr>
          <p:nvPr/>
        </p:nvSpPr>
        <p:spPr>
          <a:xfrm>
            <a:off x="8715375" y="1905000"/>
            <a:ext cx="2809875" cy="476250"/>
          </a:xfrm>
          <a:prstGeom prst="rect">
            <a:avLst/>
          </a:prstGeom>
          <a:noFill/>
          <a:ln w="0">
            <a:noFill/>
          </a:ln>
        </p:spPr>
        <p:txBody>
          <a:bodyPr>
            <a:noAutofit/>
          </a:bodyPr>
          <a:lstStyle/>
          <a:p>
            <a:pPr>
              <a:defRPr sz="2625" b="1">
                <a:solidFill>
                  <a:srgbClr val="16334A"/>
                </a:solidFill>
                <a:latin typeface="Bitstream Charter"/>
                <a:ea typeface="Bitstream Charter"/>
                <a:cs typeface="Bitstream Charter"/>
              </a:defRPr>
            </a:pPr>
            <a:r>
              <a:rPr sz="2625" b="1">
                <a:solidFill>
                  <a:srgbClr val="16334A"/>
                </a:solidFill>
                <a:latin typeface="Bitstream Charter"/>
                <a:ea typeface="Bitstream Charter"/>
                <a:cs typeface="Bitstream Charter"/>
              </a:rPr>
              <a:t>Milpa Alta</a:t>
            </a:r>
          </a:p>
        </p:txBody>
      </p:sp>
      <p:sp>
        <p:nvSpPr>
          <p:cNvPr id="5" name="Rectángulo 4">
            <a:extLst>
              <a:ext uri="{FF2B5EF4-FFF2-40B4-BE49-F238E27FC236}">
                <a16:creationId xmlns:a16="http://schemas.microsoft.com/office/drawing/2014/main" id="{0C81EDF6-47E9-4304-A78A-84CAFF5298B4}"/>
              </a:ext>
            </a:extLst>
          </p:cNvPr>
          <p:cNvSpPr>
            <a:spLocks noGrp="1"/>
          </p:cNvSpPr>
          <p:nvPr/>
        </p:nvSpPr>
        <p:spPr>
          <a:xfrm>
            <a:off x="8715375" y="2638425"/>
            <a:ext cx="2809875" cy="1695450"/>
          </a:xfrm>
          <a:prstGeom prst="rect">
            <a:avLst/>
          </a:prstGeom>
          <a:noFill/>
          <a:ln w="0">
            <a:noFill/>
          </a:ln>
        </p:spPr>
        <p:txBody>
          <a:bodyPr>
            <a:noAutofit/>
          </a:bodyPr>
          <a:lstStyle/>
          <a:p>
            <a:pPr>
              <a:defRPr sz="2175" b="0">
                <a:solidFill>
                  <a:srgbClr val="16334A"/>
                </a:solidFill>
                <a:latin typeface="Bitstream Charter"/>
                <a:ea typeface="Bitstream Charter"/>
                <a:cs typeface="Bitstream Charter"/>
              </a:defRPr>
            </a:pPr>
            <a:r>
              <a:rPr sz="2175" b="0">
                <a:solidFill>
                  <a:srgbClr val="16334A"/>
                </a:solidFill>
                <a:latin typeface="Bitstream Charter"/>
                <a:ea typeface="Bitstream Charter"/>
                <a:cs typeface="Bitstream Charter"/>
              </a:rPr>
              <a:t>+12.5 mil</a:t>
            </a:r>
          </a:p>
          <a:p>
            <a:pPr>
              <a:defRPr sz="2175" b="0">
                <a:solidFill>
                  <a:srgbClr val="16334A"/>
                </a:solidFill>
                <a:latin typeface="Bitstream Charter"/>
                <a:ea typeface="Bitstream Charter"/>
                <a:cs typeface="Bitstream Charter"/>
              </a:defRPr>
            </a:pPr>
            <a:r>
              <a:rPr sz="2175" b="0">
                <a:solidFill>
                  <a:srgbClr val="16334A"/>
                </a:solidFill>
                <a:latin typeface="Bitstream Charter"/>
                <a:ea typeface="Bitstream Charter"/>
                <a:cs typeface="Bitstream Charter"/>
              </a:rPr>
              <a:t>personas de 60+</a:t>
            </a:r>
          </a:p>
          <a:p>
            <a:pPr>
              <a:defRPr sz="2175" b="0">
                <a:solidFill>
                  <a:srgbClr val="16334A"/>
                </a:solidFill>
                <a:latin typeface="Bitstream Charter"/>
                <a:ea typeface="Bitstream Charter"/>
                <a:cs typeface="Bitstream Charter"/>
              </a:defRPr>
            </a:pPr>
            <a:r>
              <a:rPr sz="2175" b="0">
                <a:solidFill>
                  <a:srgbClr val="16334A"/>
                </a:solidFill>
                <a:latin typeface="Bitstream Charter"/>
                <a:ea typeface="Bitstream Charter"/>
                <a:cs typeface="Bitstream Charter"/>
              </a:rPr>
              <a:t>y ningún asilo</a:t>
            </a:r>
          </a:p>
          <a:p>
            <a:pPr>
              <a:defRPr sz="2175" b="0">
                <a:solidFill>
                  <a:srgbClr val="16334A"/>
                </a:solidFill>
                <a:latin typeface="Bitstream Charter"/>
                <a:ea typeface="Bitstream Charter"/>
                <a:cs typeface="Bitstream Charter"/>
              </a:defRPr>
            </a:pPr>
            <a:r>
              <a:rPr sz="2175" b="0">
                <a:solidFill>
                  <a:srgbClr val="16334A"/>
                </a:solidFill>
                <a:latin typeface="Bitstream Charter"/>
                <a:ea typeface="Bitstream Charter"/>
                <a:cs typeface="Bitstream Charter"/>
              </a:rPr>
              <a:t>registrado en la base.</a:t>
            </a:r>
          </a:p>
        </p:txBody>
      </p:sp>
      <p:sp>
        <p:nvSpPr>
          <p:cNvPr id="6" name="Rectángulo 5">
            <a:extLst>
              <a:ext uri="{FF2B5EF4-FFF2-40B4-BE49-F238E27FC236}">
                <a16:creationId xmlns:a16="http://schemas.microsoft.com/office/drawing/2014/main" id="{90103B60-3901-4437-A3D9-3829BE49490A}"/>
              </a:ext>
            </a:extLst>
          </p:cNvPr>
          <p:cNvSpPr>
            <a:spLocks noGrp="1"/>
          </p:cNvSpPr>
          <p:nvPr/>
        </p:nvSpPr>
        <p:spPr>
          <a:xfrm>
            <a:off x="514350" y="6057900"/>
            <a:ext cx="10715625" cy="447675"/>
          </a:xfrm>
          <a:prstGeom prst="rect">
            <a:avLst/>
          </a:prstGeom>
          <a:noFill/>
          <a:ln w="0">
            <a:noFill/>
          </a:ln>
        </p:spPr>
        <p:txBody>
          <a:bodyPr>
            <a:noAutofit/>
          </a:bodyPr>
          <a:lstStyle/>
          <a:p>
            <a:pPr>
              <a:defRPr sz="1275" b="0">
                <a:solidFill>
                  <a:srgbClr val="536372"/>
                </a:solidFill>
                <a:latin typeface="Bitstream Charter"/>
                <a:ea typeface="Bitstream Charter"/>
                <a:cs typeface="Bitstream Charter"/>
              </a:defRPr>
            </a:pPr>
            <a:r>
              <a:rPr sz="1275" b="0">
                <a:solidFill>
                  <a:srgbClr val="536372"/>
                </a:solidFill>
                <a:latin typeface="Bitstream Charter"/>
                <a:ea typeface="Bitstream Charter"/>
                <a:cs typeface="Bitstream Charter"/>
              </a:rPr>
              <a:t>Crecimiento acumulado 2020–2031 frente a oferta fija de 2025. Es una señal para priorizar estudios de capacidad.</a:t>
            </a:r>
          </a:p>
        </p:txBody>
      </p:sp>
    </p:spTree>
    <p:extLst>
      <p:ext uri="{BB962C8B-B14F-4D97-AF65-F5344CB8AC3E}">
        <p14:creationId xmlns:p14="http://schemas.microsoft.com/office/powerpoint/2010/main" val="739517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6F950F67-5441-45BB-8C59-F181C81D6237}"/>
              </a:ext>
            </a:extLst>
          </p:cNvPr>
          <p:cNvSpPr>
            <a:spLocks noGrp="1"/>
          </p:cNvSpPr>
          <p:nvPr/>
        </p:nvSpPr>
        <p:spPr>
          <a:xfrm>
            <a:off x="514350" y="333375"/>
            <a:ext cx="11163300" cy="952500"/>
          </a:xfrm>
          <a:prstGeom prst="rect">
            <a:avLst/>
          </a:prstGeom>
          <a:noFill/>
          <a:ln w="0">
            <a:noFill/>
          </a:ln>
        </p:spPr>
        <p:txBody>
          <a:bodyPr>
            <a:noAutofit/>
          </a:bodyPr>
          <a:lstStyle/>
          <a:p>
            <a:pPr>
              <a:defRPr sz="3000" b="1">
                <a:solidFill>
                  <a:srgbClr val="16334A"/>
                </a:solidFill>
                <a:latin typeface="Bitstream Charter"/>
                <a:ea typeface="Bitstream Charter"/>
                <a:cs typeface="Bitstream Charter"/>
              </a:defRPr>
            </a:pPr>
            <a:r>
              <a:rPr sz="3000" b="1">
                <a:solidFill>
                  <a:srgbClr val="16334A"/>
                </a:solidFill>
                <a:latin typeface="Bitstream Charter"/>
                <a:ea typeface="Bitstream Charter"/>
                <a:cs typeface="Bitstream Charter"/>
              </a:rPr>
              <a:t>5. Conclusiones</a:t>
            </a:r>
          </a:p>
        </p:txBody>
      </p:sp>
      <p:sp>
        <p:nvSpPr>
          <p:cNvPr id="2" name="Rectángulo 1">
            <a:extLst>
              <a:ext uri="{FF2B5EF4-FFF2-40B4-BE49-F238E27FC236}">
                <a16:creationId xmlns:a16="http://schemas.microsoft.com/office/drawing/2014/main" id="{24E0F632-FAF7-4413-B367-F7C2C47DAF9F}"/>
              </a:ext>
            </a:extLst>
          </p:cNvPr>
          <p:cNvSpPr>
            <a:spLocks noGrp="1"/>
          </p:cNvSpPr>
          <p:nvPr/>
        </p:nvSpPr>
        <p:spPr>
          <a:xfrm>
            <a:off x="11239500" y="6429375"/>
            <a:ext cx="476250" cy="266700"/>
          </a:xfrm>
          <a:prstGeom prst="rect">
            <a:avLst/>
          </a:prstGeom>
          <a:noFill/>
          <a:ln w="0">
            <a:noFill/>
          </a:ln>
        </p:spPr>
        <p:txBody>
          <a:bodyPr>
            <a:noAutofit/>
          </a:bodyPr>
          <a:lstStyle/>
          <a:p>
            <a:pPr>
              <a:defRPr sz="1200" b="0">
                <a:solidFill>
                  <a:srgbClr val="536372"/>
                </a:solidFill>
                <a:latin typeface="Bitstream Charter"/>
                <a:ea typeface="Bitstream Charter"/>
                <a:cs typeface="Bitstream Charter"/>
              </a:defRPr>
            </a:pPr>
            <a:r>
              <a:rPr sz="1200" b="0">
                <a:solidFill>
                  <a:srgbClr val="536372"/>
                </a:solidFill>
                <a:latin typeface="Bitstream Charter"/>
                <a:ea typeface="Bitstream Charter"/>
                <a:cs typeface="Bitstream Charter"/>
              </a:rPr>
              <a:t>13</a:t>
            </a:r>
          </a:p>
        </p:txBody>
      </p:sp>
      <p:sp>
        <p:nvSpPr>
          <p:cNvPr id="3" name="Rectángulo 2">
            <a:extLst>
              <a:ext uri="{FF2B5EF4-FFF2-40B4-BE49-F238E27FC236}">
                <a16:creationId xmlns:a16="http://schemas.microsoft.com/office/drawing/2014/main" id="{80E68CA8-028D-4FD6-9986-2FA1E1A7A28C}"/>
              </a:ext>
            </a:extLst>
          </p:cNvPr>
          <p:cNvSpPr>
            <a:spLocks noGrp="1"/>
          </p:cNvSpPr>
          <p:nvPr/>
        </p:nvSpPr>
        <p:spPr>
          <a:xfrm>
            <a:off x="571500" y="1438275"/>
            <a:ext cx="10763250" cy="714375"/>
          </a:xfrm>
          <a:prstGeom prst="rect">
            <a:avLst/>
          </a:prstGeom>
          <a:noFill/>
          <a:ln w="0">
            <a:noFill/>
          </a:ln>
        </p:spPr>
        <p:txBody>
          <a:bodyPr>
            <a:noAutofit/>
          </a:bodyPr>
          <a:lstStyle/>
          <a:p>
            <a:pPr>
              <a:defRPr sz="2475" b="1">
                <a:solidFill>
                  <a:srgbClr val="176B98"/>
                </a:solidFill>
                <a:latin typeface="Bitstream Charter"/>
                <a:ea typeface="Bitstream Charter"/>
                <a:cs typeface="Bitstream Charter"/>
              </a:defRPr>
            </a:pPr>
            <a:r>
              <a:rPr sz="2475" b="1">
                <a:solidFill>
                  <a:srgbClr val="176B98"/>
                </a:solidFill>
                <a:latin typeface="Bitstream Charter"/>
                <a:ea typeface="Bitstream Charter"/>
                <a:cs typeface="Bitstream Charter"/>
              </a:rPr>
              <a:t>La población de 60+ seguirá aumentando en los escenarios analizados</a:t>
            </a:r>
          </a:p>
        </p:txBody>
      </p:sp>
      <p:sp>
        <p:nvSpPr>
          <p:cNvPr id="4" name="Rectángulo 3">
            <a:extLst>
              <a:ext uri="{FF2B5EF4-FFF2-40B4-BE49-F238E27FC236}">
                <a16:creationId xmlns:a16="http://schemas.microsoft.com/office/drawing/2014/main" id="{9CA68C70-6E12-4AEA-BCC3-BBBBEA62F648}"/>
              </a:ext>
            </a:extLst>
          </p:cNvPr>
          <p:cNvSpPr>
            <a:spLocks noGrp="1"/>
          </p:cNvSpPr>
          <p:nvPr/>
        </p:nvSpPr>
        <p:spPr>
          <a:xfrm>
            <a:off x="571500" y="2247900"/>
            <a:ext cx="10572750" cy="666750"/>
          </a:xfrm>
          <a:prstGeom prst="rect">
            <a:avLst/>
          </a:prstGeom>
          <a:noFill/>
          <a:ln w="0">
            <a:noFill/>
          </a:ln>
        </p:spPr>
        <p:txBody>
          <a:bodyPr>
            <a:noAutofit/>
          </a:bodyPr>
          <a:lstStyle/>
          <a:p>
            <a:pPr>
              <a:defRPr sz="2025" b="0">
                <a:solidFill>
                  <a:srgbClr val="16334A"/>
                </a:solidFill>
                <a:latin typeface="Bitstream Charter"/>
                <a:ea typeface="Bitstream Charter"/>
                <a:cs typeface="Bitstream Charter"/>
              </a:defRPr>
            </a:pPr>
            <a:r>
              <a:rPr sz="2025" b="0">
                <a:solidFill>
                  <a:srgbClr val="16334A"/>
                </a:solidFill>
                <a:latin typeface="Bitstream Charter"/>
                <a:ea typeface="Bitstream Charter"/>
                <a:cs typeface="Bitstream Charter"/>
              </a:rPr>
              <a:t>El escenario medio suma cerca de 752 mil personas entre 2020 y 2031, con diferencias importantes entre zonas.</a:t>
            </a:r>
          </a:p>
        </p:txBody>
      </p:sp>
      <p:sp>
        <p:nvSpPr>
          <p:cNvPr id="5" name="Rectángulo 4">
            <a:extLst>
              <a:ext uri="{FF2B5EF4-FFF2-40B4-BE49-F238E27FC236}">
                <a16:creationId xmlns:a16="http://schemas.microsoft.com/office/drawing/2014/main" id="{16C34C44-D98F-4624-A956-196AEEC12D5C}"/>
              </a:ext>
            </a:extLst>
          </p:cNvPr>
          <p:cNvSpPr>
            <a:spLocks noGrp="1"/>
          </p:cNvSpPr>
          <p:nvPr/>
        </p:nvSpPr>
        <p:spPr>
          <a:xfrm>
            <a:off x="571500" y="3238500"/>
            <a:ext cx="10620375" cy="666750"/>
          </a:xfrm>
          <a:prstGeom prst="rect">
            <a:avLst/>
          </a:prstGeom>
          <a:noFill/>
          <a:ln w="0">
            <a:noFill/>
          </a:ln>
        </p:spPr>
        <p:txBody>
          <a:bodyPr>
            <a:noAutofit/>
          </a:bodyPr>
          <a:lstStyle/>
          <a:p>
            <a:pPr>
              <a:defRPr sz="2475" b="1">
                <a:solidFill>
                  <a:srgbClr val="CA7A16"/>
                </a:solidFill>
                <a:latin typeface="Bitstream Charter"/>
                <a:ea typeface="Bitstream Charter"/>
                <a:cs typeface="Bitstream Charter"/>
              </a:defRPr>
            </a:pPr>
            <a:r>
              <a:rPr sz="2475" b="1">
                <a:solidFill>
                  <a:srgbClr val="CA7A16"/>
                </a:solidFill>
                <a:latin typeface="Bitstream Charter"/>
                <a:ea typeface="Bitstream Charter"/>
                <a:cs typeface="Bitstream Charter"/>
              </a:rPr>
              <a:t>La oferta de asilos crece lentamente y su proyección es incierta</a:t>
            </a:r>
          </a:p>
        </p:txBody>
      </p:sp>
      <p:sp>
        <p:nvSpPr>
          <p:cNvPr id="6" name="Rectángulo 5">
            <a:extLst>
              <a:ext uri="{FF2B5EF4-FFF2-40B4-BE49-F238E27FC236}">
                <a16:creationId xmlns:a16="http://schemas.microsoft.com/office/drawing/2014/main" id="{756FE8F1-73AE-4717-A880-2C0FBB48D5E1}"/>
              </a:ext>
            </a:extLst>
          </p:cNvPr>
          <p:cNvSpPr>
            <a:spLocks noGrp="1"/>
          </p:cNvSpPr>
          <p:nvPr/>
        </p:nvSpPr>
        <p:spPr>
          <a:xfrm>
            <a:off x="571500" y="3981450"/>
            <a:ext cx="10668000" cy="819150"/>
          </a:xfrm>
          <a:prstGeom prst="rect">
            <a:avLst/>
          </a:prstGeom>
          <a:noFill/>
          <a:ln w="0">
            <a:noFill/>
          </a:ln>
        </p:spPr>
        <p:txBody>
          <a:bodyPr>
            <a:noAutofit/>
          </a:bodyPr>
          <a:lstStyle/>
          <a:p>
            <a:pPr>
              <a:defRPr sz="2025" b="0">
                <a:solidFill>
                  <a:srgbClr val="16334A"/>
                </a:solidFill>
                <a:latin typeface="Bitstream Charter"/>
                <a:ea typeface="Bitstream Charter"/>
                <a:cs typeface="Bitstream Charter"/>
              </a:defRPr>
            </a:pPr>
            <a:r>
              <a:rPr sz="2025" b="0">
                <a:solidFill>
                  <a:srgbClr val="16334A"/>
                </a:solidFill>
                <a:latin typeface="Bitstream Charter"/>
                <a:ea typeface="Bitstream Charter"/>
                <a:cs typeface="Bitstream Charter"/>
              </a:rPr>
              <a:t>El resultado central es 124 asilos en 2031, con un intervalo de 95 a 157. Enfermería a domicilio no ofrece una base suficiente para pronosticar.</a:t>
            </a:r>
          </a:p>
        </p:txBody>
      </p:sp>
      <p:sp>
        <p:nvSpPr>
          <p:cNvPr id="7" name="Rectángulo 6">
            <a:extLst>
              <a:ext uri="{FF2B5EF4-FFF2-40B4-BE49-F238E27FC236}">
                <a16:creationId xmlns:a16="http://schemas.microsoft.com/office/drawing/2014/main" id="{004E764A-4547-4B05-B49A-D80E56574FF8}"/>
              </a:ext>
            </a:extLst>
          </p:cNvPr>
          <p:cNvSpPr>
            <a:spLocks noGrp="1"/>
          </p:cNvSpPr>
          <p:nvPr/>
        </p:nvSpPr>
        <p:spPr>
          <a:xfrm>
            <a:off x="571500" y="5057775"/>
            <a:ext cx="10763250" cy="619125"/>
          </a:xfrm>
          <a:prstGeom prst="rect">
            <a:avLst/>
          </a:prstGeom>
          <a:noFill/>
          <a:ln w="0">
            <a:noFill/>
          </a:ln>
        </p:spPr>
        <p:txBody>
          <a:bodyPr>
            <a:noAutofit/>
          </a:bodyPr>
          <a:lstStyle/>
          <a:p>
            <a:pPr>
              <a:defRPr sz="2250" b="1">
                <a:solidFill>
                  <a:srgbClr val="16334A"/>
                </a:solidFill>
                <a:latin typeface="Bitstream Charter"/>
                <a:ea typeface="Bitstream Charter"/>
                <a:cs typeface="Bitstream Charter"/>
              </a:defRPr>
            </a:pPr>
            <a:r>
              <a:rPr sz="2250" b="1">
                <a:solidFill>
                  <a:srgbClr val="16334A"/>
                </a:solidFill>
                <a:latin typeface="Bitstream Charter"/>
                <a:ea typeface="Bitstream Charter"/>
                <a:cs typeface="Bitstream Charter"/>
              </a:rPr>
              <a:t>El diagnóstico territorial ayuda a priorizar, pero no determina dónde abrir</a:t>
            </a:r>
          </a:p>
        </p:txBody>
      </p:sp>
      <p:sp>
        <p:nvSpPr>
          <p:cNvPr id="8" name="Rectángulo 7">
            <a:extLst>
              <a:ext uri="{FF2B5EF4-FFF2-40B4-BE49-F238E27FC236}">
                <a16:creationId xmlns:a16="http://schemas.microsoft.com/office/drawing/2014/main" id="{DCC719BD-FA63-4726-BA01-85E5C230F607}"/>
              </a:ext>
            </a:extLst>
          </p:cNvPr>
          <p:cNvSpPr>
            <a:spLocks noGrp="1"/>
          </p:cNvSpPr>
          <p:nvPr/>
        </p:nvSpPr>
        <p:spPr>
          <a:xfrm>
            <a:off x="514350" y="6057900"/>
            <a:ext cx="10715625" cy="447675"/>
          </a:xfrm>
          <a:prstGeom prst="rect">
            <a:avLst/>
          </a:prstGeom>
          <a:noFill/>
          <a:ln w="0">
            <a:noFill/>
          </a:ln>
        </p:spPr>
        <p:txBody>
          <a:bodyPr>
            <a:noAutofit/>
          </a:bodyPr>
          <a:lstStyle/>
          <a:p>
            <a:pPr>
              <a:defRPr sz="1275" b="0">
                <a:solidFill>
                  <a:srgbClr val="536372"/>
                </a:solidFill>
                <a:latin typeface="Bitstream Charter"/>
                <a:ea typeface="Bitstream Charter"/>
                <a:cs typeface="Bitstream Charter"/>
              </a:defRPr>
            </a:pPr>
            <a:r>
              <a:rPr sz="1275" b="0">
                <a:solidFill>
                  <a:srgbClr val="536372"/>
                </a:solidFill>
                <a:latin typeface="Bitstream Charter"/>
                <a:ea typeface="Bitstream Charter"/>
                <a:cs typeface="Bitstream Charter"/>
              </a:rPr>
              <a:t>Faltan camas, ocupación, costos y variables socioeconómicas. La predicción por AGEB sigue siendo débil.</a:t>
            </a:r>
          </a:p>
        </p:txBody>
      </p:sp>
    </p:spTree>
    <p:extLst>
      <p:ext uri="{BB962C8B-B14F-4D97-AF65-F5344CB8AC3E}">
        <p14:creationId xmlns:p14="http://schemas.microsoft.com/office/powerpoint/2010/main" val="1250967489"/>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1429</Words>
  <Application>Microsoft Macintosh PowerPoint</Application>
  <DocSecurity>0</DocSecurity>
  <PresentationFormat>Panorámica</PresentationFormat>
  <Paragraphs>94</Paragraphs>
  <Slides>13</Slides>
  <Notes>13</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13</vt:i4>
      </vt:variant>
    </vt:vector>
  </HeadingPairs>
  <TitlesOfParts>
    <vt:vector size="16" baseType="lpstr">
      <vt:lpstr>Bitstream Charter</vt:lpstr>
      <vt:lpstr>Calibri</vt:lpstr>
      <vt:lpstr>ChatGPT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DAVID FERNANDO AVILA DIAZ</cp:lastModifiedBy>
  <cp:revision>1</cp:revision>
  <dcterms:created xsi:type="dcterms:W3CDTF">2026-09-21T15:08:22Z</dcterms:created>
  <dcterms:modified xsi:type="dcterms:W3CDTF">2026-09-21T19:13:19Z</dcterms:modified>
</cp:coreProperties>
</file>